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31900" y="6032500"/>
            <a:ext cx="21907500" cy="3124200"/>
          </a:xfrm>
          <a:prstGeom prst="rect">
            <a:avLst/>
          </a:prstGeom>
        </p:spPr>
        <p:txBody>
          <a:bodyPr/>
          <a:lstStyle>
            <a:lvl1pPr>
              <a:defRPr spc="1375" sz="86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31900" y="4775200"/>
            <a:ext cx="21907500" cy="1244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sz="half" idx="13"/>
          </p:nvPr>
        </p:nvSpPr>
        <p:spPr>
          <a:xfrm>
            <a:off x="12192000" y="6861168"/>
            <a:ext cx="12192000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143918632_1620x1622.jpeg"/>
          <p:cNvSpPr/>
          <p:nvPr>
            <p:ph type="pic" sz="half" idx="14"/>
          </p:nvPr>
        </p:nvSpPr>
        <p:spPr>
          <a:xfrm>
            <a:off x="1219200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idx="15"/>
          </p:nvPr>
        </p:nvSpPr>
        <p:spPr>
          <a:xfrm>
            <a:off x="0" y="0"/>
            <a:ext cx="12192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13"/>
          </p:nvPr>
        </p:nvSpPr>
        <p:spPr>
          <a:xfrm>
            <a:off x="2374900" y="8991600"/>
            <a:ext cx="19621500" cy="660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14"/>
          </p:nvPr>
        </p:nvSpPr>
        <p:spPr>
          <a:xfrm>
            <a:off x="2374900" y="5999360"/>
            <a:ext cx="19621500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–Johnny Appleseed"/>
          <p:cNvSpPr txBox="1"/>
          <p:nvPr>
            <p:ph type="body" sz="quarter" idx="13"/>
          </p:nvPr>
        </p:nvSpPr>
        <p:spPr>
          <a:xfrm>
            <a:off x="2374900" y="4165600"/>
            <a:ext cx="19621500" cy="660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3" name="“Type a quote here.”"/>
          <p:cNvSpPr txBox="1"/>
          <p:nvPr>
            <p:ph type="body" sz="quarter" idx="14"/>
          </p:nvPr>
        </p:nvSpPr>
        <p:spPr>
          <a:xfrm>
            <a:off x="2374900" y="1917700"/>
            <a:ext cx="19621500" cy="965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4" name="Image"/>
          <p:cNvSpPr/>
          <p:nvPr>
            <p:ph type="pic" idx="15"/>
          </p:nvPr>
        </p:nvSpPr>
        <p:spPr>
          <a:xfrm>
            <a:off x="0" y="5080992"/>
            <a:ext cx="24384000" cy="86260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31900" y="1409700"/>
            <a:ext cx="21907500" cy="2057400"/>
          </a:xfrm>
          <a:prstGeom prst="rect">
            <a:avLst/>
          </a:prstGeom>
        </p:spPr>
        <p:txBody>
          <a:bodyPr/>
          <a:lstStyle>
            <a:lvl1pPr>
              <a:defRPr spc="1375" sz="86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31900" y="698500"/>
            <a:ext cx="21907500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0" y="3810000"/>
            <a:ext cx="24384000" cy="98940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1231900" y="1409700"/>
            <a:ext cx="21907500" cy="2057400"/>
          </a:xfrm>
          <a:prstGeom prst="rect">
            <a:avLst/>
          </a:prstGeom>
        </p:spPr>
        <p:txBody>
          <a:bodyPr/>
          <a:lstStyle>
            <a:lvl1pPr>
              <a:defRPr spc="1375" sz="86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1231900" y="698500"/>
            <a:ext cx="21907500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1231900" y="5295900"/>
            <a:ext cx="21907500" cy="3124200"/>
          </a:xfrm>
          <a:prstGeom prst="rect">
            <a:avLst/>
          </a:prstGeom>
        </p:spPr>
        <p:txBody>
          <a:bodyPr anchor="ctr"/>
          <a:lstStyle>
            <a:lvl1pPr>
              <a:defRPr spc="1375" sz="86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mage"/>
          <p:cNvSpPr/>
          <p:nvPr>
            <p:ph type="pic" idx="13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Title Text"/>
          <p:cNvSpPr txBox="1"/>
          <p:nvPr>
            <p:ph type="title"/>
          </p:nvPr>
        </p:nvSpPr>
        <p:spPr>
          <a:xfrm>
            <a:off x="1028700" y="6057900"/>
            <a:ext cx="10147300" cy="4191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1028700" y="4813300"/>
            <a:ext cx="10147300" cy="1244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idx="13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1244600" y="863600"/>
            <a:ext cx="9525000" cy="2603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half" idx="1"/>
          </p:nvPr>
        </p:nvSpPr>
        <p:spPr>
          <a:xfrm>
            <a:off x="1244600" y="3962400"/>
            <a:ext cx="9525000" cy="8521700"/>
          </a:xfrm>
          <a:prstGeom prst="rect">
            <a:avLst/>
          </a:prstGeom>
        </p:spPr>
        <p:txBody>
          <a:bodyPr/>
          <a:lstStyle>
            <a:lvl1pPr marL="546100" indent="-546100">
              <a:spcBef>
                <a:spcPts val="4500"/>
              </a:spcBef>
              <a:buClr>
                <a:srgbClr val="646464"/>
              </a:buClr>
              <a:defRPr sz="4200"/>
            </a:lvl1pPr>
            <a:lvl2pPr marL="1092200" indent="-546100">
              <a:spcBef>
                <a:spcPts val="4500"/>
              </a:spcBef>
              <a:buClr>
                <a:srgbClr val="646464"/>
              </a:buClr>
              <a:defRPr sz="4200"/>
            </a:lvl2pPr>
            <a:lvl3pPr marL="1638300" indent="-546100">
              <a:spcBef>
                <a:spcPts val="4500"/>
              </a:spcBef>
              <a:buClr>
                <a:srgbClr val="646464"/>
              </a:buClr>
              <a:defRPr sz="4200"/>
            </a:lvl3pPr>
            <a:lvl4pPr marL="2184400" indent="-546100">
              <a:spcBef>
                <a:spcPts val="4500"/>
              </a:spcBef>
              <a:buClr>
                <a:srgbClr val="646464"/>
              </a:buClr>
              <a:defRPr sz="4200"/>
            </a:lvl4pPr>
            <a:lvl5pPr marL="2730500" indent="-546100">
              <a:spcBef>
                <a:spcPts val="4500"/>
              </a:spcBef>
              <a:buClr>
                <a:srgbClr val="646464"/>
              </a:buClr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1231900" y="2133600"/>
            <a:ext cx="21907500" cy="9448800"/>
          </a:xfrm>
          <a:prstGeom prst="rect">
            <a:avLst/>
          </a:prstGeom>
        </p:spPr>
        <p:txBody>
          <a:bodyPr/>
          <a:lstStyle>
            <a:lvl1pPr>
              <a:buClr>
                <a:srgbClr val="646464"/>
              </a:buClr>
            </a:lvl1pPr>
            <a:lvl2pPr>
              <a:buClr>
                <a:srgbClr val="646464"/>
              </a:buClr>
            </a:lvl2pPr>
            <a:lvl3pPr>
              <a:buClr>
                <a:srgbClr val="646464"/>
              </a:buClr>
            </a:lvl3pPr>
            <a:lvl4pPr>
              <a:buClr>
                <a:srgbClr val="646464"/>
              </a:buClr>
            </a:lvl4pPr>
            <a:lvl5pPr>
              <a:buClr>
                <a:srgbClr val="646464"/>
              </a:buCl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31900" y="863600"/>
            <a:ext cx="21907500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31900" y="2844800"/>
            <a:ext cx="21907500" cy="944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0790" y="13049250"/>
            <a:ext cx="431293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9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Relationship Id="rId3" Type="http://schemas.openxmlformats.org/officeDocument/2006/relationships/image" Target="../media/image4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Relationship Id="rId3" Type="http://schemas.openxmlformats.org/officeDocument/2006/relationships/image" Target="../media/image2.png"/><Relationship Id="rId4" Type="http://schemas.openxmlformats.org/officeDocument/2006/relationships/hyperlink" Target="http://learn.eoscostarica.io" TargetMode="External"/><Relationship Id="rId5" Type="http://schemas.openxmlformats.org/officeDocument/2006/relationships/hyperlink" Target="http://t.me/eoscr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44116" y="-102793"/>
            <a:ext cx="24980817" cy="13861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alphaModFix amt="26640"/>
            <a:extLst/>
          </a:blip>
          <a:stretch>
            <a:fillRect/>
          </a:stretch>
        </p:blipFill>
        <p:spPr>
          <a:xfrm>
            <a:off x="-337371" y="-95801"/>
            <a:ext cx="25201100" cy="1398661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Criptografía Asimétrica"/>
          <p:cNvSpPr txBox="1"/>
          <p:nvPr/>
        </p:nvSpPr>
        <p:spPr>
          <a:xfrm>
            <a:off x="6896031" y="610870"/>
            <a:ext cx="13356718" cy="937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6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>
              <a:defRPr b="0" sz="4800">
                <a:latin typeface="Gotham Extra Light"/>
                <a:ea typeface="Gotham Extra Light"/>
                <a:cs typeface="Gotham Extra Light"/>
                <a:sym typeface="Gotham Extra Light"/>
              </a:defRPr>
            </a:pPr>
            <a:r>
              <a:rPr b="1" sz="6600">
                <a:latin typeface="Gotham"/>
                <a:ea typeface="Gotham"/>
                <a:cs typeface="Gotham"/>
                <a:sym typeface="Gotham"/>
              </a:rPr>
              <a:t>Criptografía Asimétrica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5425" y="1354690"/>
            <a:ext cx="20134423" cy="12667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warp dir="i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alphaModFix amt="26640"/>
            <a:extLst/>
          </a:blip>
          <a:stretch>
            <a:fillRect/>
          </a:stretch>
        </p:blipFill>
        <p:spPr>
          <a:xfrm>
            <a:off x="-337371" y="-95801"/>
            <a:ext cx="25201100" cy="1398661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iclo de vida de un blockchain"/>
          <p:cNvSpPr txBox="1"/>
          <p:nvPr/>
        </p:nvSpPr>
        <p:spPr>
          <a:xfrm>
            <a:off x="3773369" y="1055370"/>
            <a:ext cx="16837262" cy="937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Gotham Extra Light"/>
                <a:ea typeface="Gotham Extra Light"/>
                <a:cs typeface="Gotham Extra Light"/>
                <a:sym typeface="Gotham Extra Light"/>
              </a:defRPr>
            </a:pPr>
            <a:r>
              <a:rPr b="1" sz="6600">
                <a:latin typeface="Gotham"/>
                <a:ea typeface="Gotham"/>
                <a:cs typeface="Gotham"/>
                <a:sym typeface="Gotham"/>
              </a:rPr>
              <a:t>Ciclo de vida de un bl</a:t>
            </a:r>
            <a:r>
              <a:rPr b="1" sz="66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rPr>
              <a:t>o</a:t>
            </a:r>
            <a:r>
              <a:rPr b="1" sz="6600">
                <a:latin typeface="Gotham"/>
                <a:ea typeface="Gotham"/>
                <a:cs typeface="Gotham"/>
                <a:sym typeface="Gotham"/>
              </a:rPr>
              <a:t>ckch</a:t>
            </a:r>
            <a:r>
              <a:rPr b="1" sz="66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rPr>
              <a:t>a</a:t>
            </a:r>
            <a:r>
              <a:rPr b="1" sz="6600">
                <a:latin typeface="Gotham"/>
                <a:ea typeface="Gotham"/>
                <a:cs typeface="Gotham"/>
                <a:sym typeface="Gotham"/>
              </a:rPr>
              <a:t>in</a:t>
            </a:r>
          </a:p>
        </p:txBody>
      </p:sp>
      <p:grpSp>
        <p:nvGrpSpPr>
          <p:cNvPr id="193" name="Group"/>
          <p:cNvGrpSpPr/>
          <p:nvPr/>
        </p:nvGrpSpPr>
        <p:grpSpPr>
          <a:xfrm>
            <a:off x="16110560" y="8473440"/>
            <a:ext cx="6822910" cy="3621326"/>
            <a:chOff x="0" y="0"/>
            <a:chExt cx="6822908" cy="3621325"/>
          </a:xfrm>
        </p:grpSpPr>
        <p:sp>
          <p:nvSpPr>
            <p:cNvPr id="191" name="Bloque que refleja…"/>
            <p:cNvSpPr txBox="1"/>
            <p:nvPr/>
          </p:nvSpPr>
          <p:spPr>
            <a:xfrm>
              <a:off x="0" y="462280"/>
              <a:ext cx="6822909" cy="2778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Bloque que refleja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“Estado verdadero”</a:t>
              </a:r>
              <a:br/>
              <a:r>
                <a:t> es encadenado al bloque anterio</a:t>
              </a:r>
            </a:p>
          </p:txBody>
        </p:sp>
        <p:sp>
          <p:nvSpPr>
            <p:cNvPr id="192" name="Rectangle"/>
            <p:cNvSpPr/>
            <p:nvPr/>
          </p:nvSpPr>
          <p:spPr>
            <a:xfrm>
              <a:off x="388326" y="0"/>
              <a:ext cx="6118226" cy="3621326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44164"/>
                  <a:lumOff val="1423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</p:grpSp>
      <p:grpSp>
        <p:nvGrpSpPr>
          <p:cNvPr id="196" name="Group"/>
          <p:cNvGrpSpPr/>
          <p:nvPr/>
        </p:nvGrpSpPr>
        <p:grpSpPr>
          <a:xfrm>
            <a:off x="1351152" y="8473440"/>
            <a:ext cx="6928661" cy="3621326"/>
            <a:chOff x="0" y="0"/>
            <a:chExt cx="6928659" cy="3621325"/>
          </a:xfrm>
        </p:grpSpPr>
        <p:sp>
          <p:nvSpPr>
            <p:cNvPr id="194" name="Nodos agregados…"/>
            <p:cNvSpPr txBox="1"/>
            <p:nvPr/>
          </p:nvSpPr>
          <p:spPr>
            <a:xfrm>
              <a:off x="0" y="424180"/>
              <a:ext cx="6928660" cy="2778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Nodos agregados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transacciones validades en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Bloques</a:t>
              </a:r>
            </a:p>
          </p:txBody>
        </p:sp>
        <p:sp>
          <p:nvSpPr>
            <p:cNvPr id="195" name="Rectangle"/>
            <p:cNvSpPr/>
            <p:nvPr/>
          </p:nvSpPr>
          <p:spPr>
            <a:xfrm>
              <a:off x="415734" y="0"/>
              <a:ext cx="6118226" cy="3621326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44164"/>
                  <a:lumOff val="1423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</p:grpSp>
      <p:grpSp>
        <p:nvGrpSpPr>
          <p:cNvPr id="199" name="Group"/>
          <p:cNvGrpSpPr/>
          <p:nvPr/>
        </p:nvGrpSpPr>
        <p:grpSpPr>
          <a:xfrm>
            <a:off x="1766887" y="3416022"/>
            <a:ext cx="6118226" cy="3621326"/>
            <a:chOff x="0" y="0"/>
            <a:chExt cx="6118225" cy="3621325"/>
          </a:xfrm>
        </p:grpSpPr>
        <p:sp>
          <p:nvSpPr>
            <p:cNvPr id="197" name="Los usuarios inician…"/>
            <p:cNvSpPr txBox="1"/>
            <p:nvPr/>
          </p:nvSpPr>
          <p:spPr>
            <a:xfrm>
              <a:off x="97027" y="376197"/>
              <a:ext cx="5924170" cy="2778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Los usuarios inician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transacciones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usando su Firma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Digital</a:t>
              </a:r>
            </a:p>
          </p:txBody>
        </p:sp>
        <p:sp>
          <p:nvSpPr>
            <p:cNvPr id="198" name="Rectangle"/>
            <p:cNvSpPr/>
            <p:nvPr/>
          </p:nvSpPr>
          <p:spPr>
            <a:xfrm>
              <a:off x="0" y="0"/>
              <a:ext cx="6118225" cy="3621326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44164"/>
                  <a:lumOff val="1423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</p:grpSp>
      <p:grpSp>
        <p:nvGrpSpPr>
          <p:cNvPr id="202" name="Group"/>
          <p:cNvGrpSpPr/>
          <p:nvPr/>
        </p:nvGrpSpPr>
        <p:grpSpPr>
          <a:xfrm>
            <a:off x="9165535" y="3416022"/>
            <a:ext cx="6156757" cy="3621326"/>
            <a:chOff x="0" y="0"/>
            <a:chExt cx="6156756" cy="3621325"/>
          </a:xfrm>
        </p:grpSpPr>
        <p:sp>
          <p:nvSpPr>
            <p:cNvPr id="200" name="Usuarios transmiten…"/>
            <p:cNvSpPr txBox="1"/>
            <p:nvPr/>
          </p:nvSpPr>
          <p:spPr>
            <a:xfrm>
              <a:off x="-1" y="757197"/>
              <a:ext cx="6045100" cy="20802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Usuarios transmiten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su transacciones a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Nodos </a:t>
              </a:r>
            </a:p>
          </p:txBody>
        </p:sp>
        <p:sp>
          <p:nvSpPr>
            <p:cNvPr id="201" name="Rectangle"/>
            <p:cNvSpPr/>
            <p:nvPr/>
          </p:nvSpPr>
          <p:spPr>
            <a:xfrm>
              <a:off x="38531" y="0"/>
              <a:ext cx="6118226" cy="3621326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44164"/>
                  <a:lumOff val="1423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</p:grpSp>
      <p:grpSp>
        <p:nvGrpSpPr>
          <p:cNvPr id="205" name="Group"/>
          <p:cNvGrpSpPr/>
          <p:nvPr/>
        </p:nvGrpSpPr>
        <p:grpSpPr>
          <a:xfrm>
            <a:off x="16138715" y="3416022"/>
            <a:ext cx="6822910" cy="3621326"/>
            <a:chOff x="0" y="0"/>
            <a:chExt cx="6822908" cy="3621325"/>
          </a:xfrm>
        </p:grpSpPr>
        <p:sp>
          <p:nvSpPr>
            <p:cNvPr id="203" name="Uno o mas nodos comienzan…"/>
            <p:cNvSpPr txBox="1"/>
            <p:nvPr/>
          </p:nvSpPr>
          <p:spPr>
            <a:xfrm>
              <a:off x="0" y="363497"/>
              <a:ext cx="6822909" cy="2778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Uno o mas nodos comienzan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validando cada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transacciónr</a:t>
              </a:r>
            </a:p>
          </p:txBody>
        </p:sp>
        <p:sp>
          <p:nvSpPr>
            <p:cNvPr id="204" name="Rectangle"/>
            <p:cNvSpPr/>
            <p:nvPr/>
          </p:nvSpPr>
          <p:spPr>
            <a:xfrm>
              <a:off x="360171" y="0"/>
              <a:ext cx="6118226" cy="3621326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44164"/>
                  <a:lumOff val="1423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</p:grpSp>
      <p:grpSp>
        <p:nvGrpSpPr>
          <p:cNvPr id="208" name="Group"/>
          <p:cNvGrpSpPr/>
          <p:nvPr/>
        </p:nvGrpSpPr>
        <p:grpSpPr>
          <a:xfrm>
            <a:off x="9204066" y="8473440"/>
            <a:ext cx="6118226" cy="4796790"/>
            <a:chOff x="0" y="0"/>
            <a:chExt cx="6118225" cy="4796789"/>
          </a:xfrm>
        </p:grpSpPr>
        <p:sp>
          <p:nvSpPr>
            <p:cNvPr id="206" name="Nodos transmiten bloques entre ellos…"/>
            <p:cNvSpPr txBox="1"/>
            <p:nvPr/>
          </p:nvSpPr>
          <p:spPr>
            <a:xfrm>
              <a:off x="25848" y="201929"/>
              <a:ext cx="5924170" cy="45948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Nodos transmiten bloques entre ellos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</a:p>
            <a:p>
              <a:pPr>
                <a:defRPr sz="3700">
                  <a:latin typeface="Gotham"/>
                  <a:ea typeface="Gotham"/>
                  <a:cs typeface="Gotham"/>
                  <a:sym typeface="Gotham"/>
                </a:defRPr>
              </a:pPr>
              <a:r>
                <a:t>Se utiliza un protocolo de conccenso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</a:p>
          </p:txBody>
        </p:sp>
        <p:sp>
          <p:nvSpPr>
            <p:cNvPr id="207" name="Rectangle"/>
            <p:cNvSpPr/>
            <p:nvPr/>
          </p:nvSpPr>
          <p:spPr>
            <a:xfrm>
              <a:off x="0" y="0"/>
              <a:ext cx="6118225" cy="3621326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44164"/>
                  <a:lumOff val="1423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</p:grpSp>
      <p:sp>
        <p:nvSpPr>
          <p:cNvPr id="209" name="Line"/>
          <p:cNvSpPr/>
          <p:nvPr/>
        </p:nvSpPr>
        <p:spPr>
          <a:xfrm flipH="1" flipV="1">
            <a:off x="15209362" y="1685671"/>
            <a:ext cx="1297382" cy="691989"/>
          </a:xfrm>
          <a:prstGeom prst="line">
            <a:avLst/>
          </a:prstGeom>
          <a:ln w="25400">
            <a:solidFill>
              <a:schemeClr val="accent2">
                <a:satOff val="44164"/>
                <a:lumOff val="142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10" name="Line"/>
          <p:cNvSpPr/>
          <p:nvPr/>
        </p:nvSpPr>
        <p:spPr>
          <a:xfrm flipV="1">
            <a:off x="16514782" y="1607071"/>
            <a:ext cx="1294941" cy="916341"/>
          </a:xfrm>
          <a:prstGeom prst="line">
            <a:avLst/>
          </a:prstGeom>
          <a:ln w="25400">
            <a:solidFill>
              <a:schemeClr val="accent2">
                <a:satOff val="44164"/>
                <a:lumOff val="142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11" name="Circle"/>
          <p:cNvSpPr/>
          <p:nvPr/>
        </p:nvSpPr>
        <p:spPr>
          <a:xfrm>
            <a:off x="16430855" y="2286000"/>
            <a:ext cx="282593" cy="282592"/>
          </a:xfrm>
          <a:prstGeom prst="ellipse">
            <a:avLst/>
          </a:prstGeom>
          <a:solidFill>
            <a:schemeClr val="accent2">
              <a:satOff val="44164"/>
              <a:lumOff val="142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2"/>
      <p:bldP build="whole" bldLvl="1" animBg="1" rev="0" advAuto="0" spid="196" grpId="4"/>
      <p:bldP build="whole" bldLvl="1" animBg="1" rev="0" advAuto="0" spid="193" grpId="6"/>
      <p:bldP build="whole" bldLvl="1" animBg="1" rev="0" advAuto="0" spid="208" grpId="5"/>
      <p:bldP build="whole" bldLvl="1" animBg="1" rev="0" advAuto="0" spid="205" grpId="3"/>
      <p:bldP build="whole" bldLvl="1" animBg="1" rev="0" advAuto="0" spid="19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alphaModFix amt="26640"/>
            <a:extLst/>
          </a:blip>
          <a:stretch>
            <a:fillRect/>
          </a:stretch>
        </p:blipFill>
        <p:spPr>
          <a:xfrm>
            <a:off x="-337371" y="-95801"/>
            <a:ext cx="25201100" cy="1398661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Ciclo de vida de un blockchain"/>
          <p:cNvSpPr txBox="1"/>
          <p:nvPr/>
        </p:nvSpPr>
        <p:spPr>
          <a:xfrm>
            <a:off x="3773369" y="1055370"/>
            <a:ext cx="16837262" cy="937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Gotham Extra Light"/>
                <a:ea typeface="Gotham Extra Light"/>
                <a:cs typeface="Gotham Extra Light"/>
                <a:sym typeface="Gotham Extra Light"/>
              </a:defRPr>
            </a:pPr>
            <a:r>
              <a:rPr b="1" sz="6600">
                <a:latin typeface="Gotham"/>
                <a:ea typeface="Gotham"/>
                <a:cs typeface="Gotham"/>
                <a:sym typeface="Gotham"/>
              </a:rPr>
              <a:t>Ciclo de vida de un bl</a:t>
            </a:r>
            <a:r>
              <a:rPr b="1" sz="66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rPr>
              <a:t>o</a:t>
            </a:r>
            <a:r>
              <a:rPr b="1" sz="6600">
                <a:latin typeface="Gotham"/>
                <a:ea typeface="Gotham"/>
                <a:cs typeface="Gotham"/>
                <a:sym typeface="Gotham"/>
              </a:rPr>
              <a:t>ckch</a:t>
            </a:r>
            <a:r>
              <a:rPr b="1" sz="66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rPr>
              <a:t>a</a:t>
            </a:r>
            <a:r>
              <a:rPr b="1" sz="6600">
                <a:latin typeface="Gotham"/>
                <a:ea typeface="Gotham"/>
                <a:cs typeface="Gotham"/>
                <a:sym typeface="Gotham"/>
              </a:rPr>
              <a:t>in</a:t>
            </a:r>
          </a:p>
        </p:txBody>
      </p:sp>
      <p:grpSp>
        <p:nvGrpSpPr>
          <p:cNvPr id="217" name="Group"/>
          <p:cNvGrpSpPr/>
          <p:nvPr/>
        </p:nvGrpSpPr>
        <p:grpSpPr>
          <a:xfrm>
            <a:off x="16110560" y="8473440"/>
            <a:ext cx="6822910" cy="3621326"/>
            <a:chOff x="0" y="0"/>
            <a:chExt cx="6822908" cy="3621325"/>
          </a:xfrm>
        </p:grpSpPr>
        <p:sp>
          <p:nvSpPr>
            <p:cNvPr id="215" name="Bloque que refleja…"/>
            <p:cNvSpPr txBox="1"/>
            <p:nvPr/>
          </p:nvSpPr>
          <p:spPr>
            <a:xfrm>
              <a:off x="0" y="462280"/>
              <a:ext cx="6822909" cy="2778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Bloque que refleja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“Estado verdadero”</a:t>
              </a:r>
              <a:br/>
              <a:r>
                <a:t> es encadenado al bloque anterio</a:t>
              </a:r>
            </a:p>
          </p:txBody>
        </p:sp>
        <p:sp>
          <p:nvSpPr>
            <p:cNvPr id="216" name="Rectangle"/>
            <p:cNvSpPr/>
            <p:nvPr/>
          </p:nvSpPr>
          <p:spPr>
            <a:xfrm>
              <a:off x="388326" y="0"/>
              <a:ext cx="6118226" cy="3621326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44164"/>
                  <a:lumOff val="1423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</p:grpSp>
      <p:grpSp>
        <p:nvGrpSpPr>
          <p:cNvPr id="220" name="Group"/>
          <p:cNvGrpSpPr/>
          <p:nvPr/>
        </p:nvGrpSpPr>
        <p:grpSpPr>
          <a:xfrm>
            <a:off x="1351152" y="8473440"/>
            <a:ext cx="6928661" cy="3621326"/>
            <a:chOff x="0" y="0"/>
            <a:chExt cx="6928659" cy="3621325"/>
          </a:xfrm>
        </p:grpSpPr>
        <p:sp>
          <p:nvSpPr>
            <p:cNvPr id="218" name="Nodos agregados…"/>
            <p:cNvSpPr txBox="1"/>
            <p:nvPr/>
          </p:nvSpPr>
          <p:spPr>
            <a:xfrm>
              <a:off x="0" y="424180"/>
              <a:ext cx="6928660" cy="2778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Nodos agregados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transacciones validades en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Bloques</a:t>
              </a:r>
            </a:p>
          </p:txBody>
        </p:sp>
        <p:sp>
          <p:nvSpPr>
            <p:cNvPr id="219" name="Rectangle"/>
            <p:cNvSpPr/>
            <p:nvPr/>
          </p:nvSpPr>
          <p:spPr>
            <a:xfrm>
              <a:off x="415734" y="0"/>
              <a:ext cx="6118226" cy="3621326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44164"/>
                  <a:lumOff val="1423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</p:grpSp>
      <p:grpSp>
        <p:nvGrpSpPr>
          <p:cNvPr id="223" name="Group"/>
          <p:cNvGrpSpPr/>
          <p:nvPr/>
        </p:nvGrpSpPr>
        <p:grpSpPr>
          <a:xfrm>
            <a:off x="1766887" y="3416022"/>
            <a:ext cx="6118226" cy="3621326"/>
            <a:chOff x="0" y="0"/>
            <a:chExt cx="6118225" cy="3621325"/>
          </a:xfrm>
        </p:grpSpPr>
        <p:sp>
          <p:nvSpPr>
            <p:cNvPr id="221" name="Los usuarios inician…"/>
            <p:cNvSpPr txBox="1"/>
            <p:nvPr/>
          </p:nvSpPr>
          <p:spPr>
            <a:xfrm>
              <a:off x="97027" y="376197"/>
              <a:ext cx="5924170" cy="2778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Los usuarios inician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transacciones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usando su Firma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Digital</a:t>
              </a:r>
            </a:p>
          </p:txBody>
        </p:sp>
        <p:sp>
          <p:nvSpPr>
            <p:cNvPr id="222" name="Rectangle"/>
            <p:cNvSpPr/>
            <p:nvPr/>
          </p:nvSpPr>
          <p:spPr>
            <a:xfrm>
              <a:off x="0" y="0"/>
              <a:ext cx="6118225" cy="3621326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44164"/>
                  <a:lumOff val="1423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</p:grpSp>
      <p:grpSp>
        <p:nvGrpSpPr>
          <p:cNvPr id="226" name="Group"/>
          <p:cNvGrpSpPr/>
          <p:nvPr/>
        </p:nvGrpSpPr>
        <p:grpSpPr>
          <a:xfrm>
            <a:off x="9165535" y="3416022"/>
            <a:ext cx="6156757" cy="3621326"/>
            <a:chOff x="0" y="0"/>
            <a:chExt cx="6156756" cy="3621325"/>
          </a:xfrm>
        </p:grpSpPr>
        <p:sp>
          <p:nvSpPr>
            <p:cNvPr id="224" name="Usuarios transmiten…"/>
            <p:cNvSpPr txBox="1"/>
            <p:nvPr/>
          </p:nvSpPr>
          <p:spPr>
            <a:xfrm>
              <a:off x="-1" y="757197"/>
              <a:ext cx="6045100" cy="20802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Usuarios transmiten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su transacciones a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Nodos </a:t>
              </a:r>
            </a:p>
          </p:txBody>
        </p:sp>
        <p:sp>
          <p:nvSpPr>
            <p:cNvPr id="225" name="Rectangle"/>
            <p:cNvSpPr/>
            <p:nvPr/>
          </p:nvSpPr>
          <p:spPr>
            <a:xfrm>
              <a:off x="38531" y="0"/>
              <a:ext cx="6118226" cy="3621326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44164"/>
                  <a:lumOff val="1423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</p:grpSp>
      <p:grpSp>
        <p:nvGrpSpPr>
          <p:cNvPr id="229" name="Group"/>
          <p:cNvGrpSpPr/>
          <p:nvPr/>
        </p:nvGrpSpPr>
        <p:grpSpPr>
          <a:xfrm>
            <a:off x="16138715" y="3416022"/>
            <a:ext cx="6822910" cy="3621326"/>
            <a:chOff x="0" y="0"/>
            <a:chExt cx="6822908" cy="3621325"/>
          </a:xfrm>
        </p:grpSpPr>
        <p:sp>
          <p:nvSpPr>
            <p:cNvPr id="227" name="Uno o mas nodos comienzan…"/>
            <p:cNvSpPr txBox="1"/>
            <p:nvPr/>
          </p:nvSpPr>
          <p:spPr>
            <a:xfrm>
              <a:off x="0" y="363497"/>
              <a:ext cx="6822909" cy="2778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Uno o mas nodos comienzan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validando cada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transacciónr</a:t>
              </a:r>
            </a:p>
          </p:txBody>
        </p:sp>
        <p:sp>
          <p:nvSpPr>
            <p:cNvPr id="228" name="Rectangle"/>
            <p:cNvSpPr/>
            <p:nvPr/>
          </p:nvSpPr>
          <p:spPr>
            <a:xfrm>
              <a:off x="360171" y="0"/>
              <a:ext cx="6118226" cy="3621326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44164"/>
                  <a:lumOff val="1423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</p:grpSp>
      <p:grpSp>
        <p:nvGrpSpPr>
          <p:cNvPr id="232" name="Group"/>
          <p:cNvGrpSpPr/>
          <p:nvPr/>
        </p:nvGrpSpPr>
        <p:grpSpPr>
          <a:xfrm>
            <a:off x="9204066" y="8473440"/>
            <a:ext cx="6118226" cy="4796790"/>
            <a:chOff x="0" y="0"/>
            <a:chExt cx="6118225" cy="4796789"/>
          </a:xfrm>
        </p:grpSpPr>
        <p:sp>
          <p:nvSpPr>
            <p:cNvPr id="230" name="Nodos transmiten bloques entre ellos…"/>
            <p:cNvSpPr txBox="1"/>
            <p:nvPr/>
          </p:nvSpPr>
          <p:spPr>
            <a:xfrm>
              <a:off x="25848" y="201929"/>
              <a:ext cx="5924170" cy="45948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  <a:r>
                <a:t>Nodos transmiten bloques entre ellos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</a:p>
            <a:p>
              <a:pPr>
                <a:defRPr sz="3700">
                  <a:latin typeface="Gotham"/>
                  <a:ea typeface="Gotham"/>
                  <a:cs typeface="Gotham"/>
                  <a:sym typeface="Gotham"/>
                </a:defRPr>
              </a:pPr>
              <a:r>
                <a:t>Se utiliza un protocolo de conccenso</a:t>
              </a:r>
            </a:p>
            <a:p>
              <a:pPr>
                <a:defRPr sz="4600">
                  <a:latin typeface="Gotham"/>
                  <a:ea typeface="Gotham"/>
                  <a:cs typeface="Gotham"/>
                  <a:sym typeface="Gotham"/>
                </a:defRPr>
              </a:pPr>
            </a:p>
          </p:txBody>
        </p:sp>
        <p:sp>
          <p:nvSpPr>
            <p:cNvPr id="231" name="Rectangle"/>
            <p:cNvSpPr/>
            <p:nvPr/>
          </p:nvSpPr>
          <p:spPr>
            <a:xfrm>
              <a:off x="0" y="0"/>
              <a:ext cx="6118225" cy="3621326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44164"/>
                  <a:lumOff val="1423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512" sz="32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</p:grpSp>
      <p:sp>
        <p:nvSpPr>
          <p:cNvPr id="233" name="Line"/>
          <p:cNvSpPr/>
          <p:nvPr/>
        </p:nvSpPr>
        <p:spPr>
          <a:xfrm flipH="1" flipV="1">
            <a:off x="15209362" y="1685671"/>
            <a:ext cx="1297382" cy="691989"/>
          </a:xfrm>
          <a:prstGeom prst="line">
            <a:avLst/>
          </a:prstGeom>
          <a:ln w="25400">
            <a:solidFill>
              <a:schemeClr val="accent2">
                <a:satOff val="44164"/>
                <a:lumOff val="142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34" name="Line"/>
          <p:cNvSpPr/>
          <p:nvPr/>
        </p:nvSpPr>
        <p:spPr>
          <a:xfrm flipV="1">
            <a:off x="16514782" y="1607071"/>
            <a:ext cx="1294941" cy="916341"/>
          </a:xfrm>
          <a:prstGeom prst="line">
            <a:avLst/>
          </a:prstGeom>
          <a:ln w="25400">
            <a:solidFill>
              <a:schemeClr val="accent2">
                <a:satOff val="44164"/>
                <a:lumOff val="142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35" name="Circle"/>
          <p:cNvSpPr/>
          <p:nvPr/>
        </p:nvSpPr>
        <p:spPr>
          <a:xfrm>
            <a:off x="16430855" y="2286000"/>
            <a:ext cx="282593" cy="282592"/>
          </a:xfrm>
          <a:prstGeom prst="ellipse">
            <a:avLst/>
          </a:prstGeom>
          <a:solidFill>
            <a:schemeClr val="accent2">
              <a:satOff val="44164"/>
              <a:lumOff val="142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24457" y="-255135"/>
            <a:ext cx="25430399" cy="1411387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riptomonedas y Blockchain"/>
          <p:cNvSpPr txBox="1"/>
          <p:nvPr/>
        </p:nvSpPr>
        <p:spPr>
          <a:xfrm>
            <a:off x="3773369" y="1055370"/>
            <a:ext cx="16837262" cy="937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Gotham Extra Light"/>
                <a:ea typeface="Gotham Extra Light"/>
                <a:cs typeface="Gotham Extra Light"/>
                <a:sym typeface="Gotham Extra Light"/>
              </a:defRPr>
            </a:pPr>
            <a:r>
              <a:rPr b="1" sz="6600">
                <a:latin typeface="Gotham"/>
                <a:ea typeface="Gotham"/>
                <a:cs typeface="Gotham"/>
                <a:sym typeface="Gotham"/>
              </a:rPr>
              <a:t>Criptomonedas y </a:t>
            </a:r>
            <a:r>
              <a:rPr b="1" sz="66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rPr>
              <a:t>Blockchain</a:t>
            </a:r>
          </a:p>
        </p:txBody>
      </p:sp>
      <p:sp>
        <p:nvSpPr>
          <p:cNvPr id="239" name="UTILITY"/>
          <p:cNvSpPr txBox="1"/>
          <p:nvPr/>
        </p:nvSpPr>
        <p:spPr>
          <a:xfrm>
            <a:off x="3305994" y="19493229"/>
            <a:ext cx="2547913" cy="56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pc="592" sz="37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UTILITY</a:t>
            </a:r>
          </a:p>
        </p:txBody>
      </p:sp>
      <p:sp>
        <p:nvSpPr>
          <p:cNvPr id="240" name="VALUE"/>
          <p:cNvSpPr txBox="1"/>
          <p:nvPr/>
        </p:nvSpPr>
        <p:spPr>
          <a:xfrm>
            <a:off x="2808617" y="21628100"/>
            <a:ext cx="3834766" cy="883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pc="992" sz="62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VALUE </a:t>
            </a:r>
          </a:p>
        </p:txBody>
      </p:sp>
      <p:sp>
        <p:nvSpPr>
          <p:cNvPr id="241" name="="/>
          <p:cNvSpPr txBox="1"/>
          <p:nvPr/>
        </p:nvSpPr>
        <p:spPr>
          <a:xfrm>
            <a:off x="4218000" y="20412075"/>
            <a:ext cx="10160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pc="959" sz="60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242" name="Transacciones en los bloques se utilizan para registrar transferencias de valor o propiedad de un activo “tokens” Tokens son representaciones algo que tiene valor"/>
          <p:cNvSpPr txBox="1"/>
          <p:nvPr/>
        </p:nvSpPr>
        <p:spPr>
          <a:xfrm>
            <a:off x="758130" y="3831590"/>
            <a:ext cx="10953900" cy="247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pc="431" sz="2700">
                <a:latin typeface="Gotham"/>
                <a:ea typeface="Gotham"/>
                <a:cs typeface="Gotham"/>
                <a:sym typeface="Gotham"/>
              </a:defRPr>
            </a:pPr>
            <a:r>
              <a:t>Transacciones en los bloques se utilizan para registrar transferencias de valor o propiedad de un activo “tokens” Tokens son representaciones algo que tiene valor </a:t>
            </a:r>
          </a:p>
          <a:p>
            <a:pPr algn="l">
              <a:defRPr spc="431" sz="2700">
                <a:latin typeface="Gotham"/>
                <a:ea typeface="Gotham"/>
                <a:cs typeface="Gotham"/>
                <a:sym typeface="Gotham"/>
              </a:defRPr>
            </a:pPr>
          </a:p>
        </p:txBody>
      </p:sp>
      <p:sp>
        <p:nvSpPr>
          <p:cNvPr id="243" name="SCARCITY"/>
          <p:cNvSpPr txBox="1"/>
          <p:nvPr/>
        </p:nvSpPr>
        <p:spPr>
          <a:xfrm>
            <a:off x="2970015" y="6902449"/>
            <a:ext cx="3219870" cy="56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pc="592" sz="37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SCARCITY</a:t>
            </a:r>
          </a:p>
        </p:txBody>
      </p:sp>
      <p:sp>
        <p:nvSpPr>
          <p:cNvPr id="244" name="UTILITY"/>
          <p:cNvSpPr txBox="1"/>
          <p:nvPr/>
        </p:nvSpPr>
        <p:spPr>
          <a:xfrm>
            <a:off x="3305994" y="9536430"/>
            <a:ext cx="2547913" cy="56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pc="592" sz="37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UTILITY</a:t>
            </a:r>
          </a:p>
        </p:txBody>
      </p:sp>
      <p:sp>
        <p:nvSpPr>
          <p:cNvPr id="245" name="VALUE"/>
          <p:cNvSpPr txBox="1"/>
          <p:nvPr/>
        </p:nvSpPr>
        <p:spPr>
          <a:xfrm>
            <a:off x="2808617" y="11671300"/>
            <a:ext cx="3834766" cy="88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pc="992" sz="62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VALUE </a:t>
            </a:r>
          </a:p>
        </p:txBody>
      </p:sp>
      <p:sp>
        <p:nvSpPr>
          <p:cNvPr id="246" name="+"/>
          <p:cNvSpPr txBox="1"/>
          <p:nvPr/>
        </p:nvSpPr>
        <p:spPr>
          <a:xfrm>
            <a:off x="4209237" y="8320404"/>
            <a:ext cx="1016001" cy="906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pc="1008" sz="63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+ </a:t>
            </a:r>
          </a:p>
        </p:txBody>
      </p:sp>
      <p:sp>
        <p:nvSpPr>
          <p:cNvPr id="247" name="="/>
          <p:cNvSpPr txBox="1"/>
          <p:nvPr/>
        </p:nvSpPr>
        <p:spPr>
          <a:xfrm>
            <a:off x="4218000" y="10455275"/>
            <a:ext cx="10160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pc="959" sz="60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=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warp dir="in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24457" y="-255135"/>
            <a:ext cx="25430399" cy="14113873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Criptomonedas y Blockchain"/>
          <p:cNvSpPr txBox="1"/>
          <p:nvPr/>
        </p:nvSpPr>
        <p:spPr>
          <a:xfrm>
            <a:off x="3773369" y="1055370"/>
            <a:ext cx="16837262" cy="937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Gotham Extra Light"/>
                <a:ea typeface="Gotham Extra Light"/>
                <a:cs typeface="Gotham Extra Light"/>
                <a:sym typeface="Gotham Extra Light"/>
              </a:defRPr>
            </a:pPr>
            <a:r>
              <a:rPr b="1" sz="6600">
                <a:latin typeface="Gotham"/>
                <a:ea typeface="Gotham"/>
                <a:cs typeface="Gotham"/>
                <a:sym typeface="Gotham"/>
              </a:rPr>
              <a:t>Criptomonedas y </a:t>
            </a:r>
            <a:r>
              <a:rPr b="1" sz="66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rPr>
              <a:t>Blockchain</a:t>
            </a:r>
          </a:p>
        </p:txBody>
      </p:sp>
      <p:sp>
        <p:nvSpPr>
          <p:cNvPr id="251" name="Dinero programable…"/>
          <p:cNvSpPr txBox="1"/>
          <p:nvPr/>
        </p:nvSpPr>
        <p:spPr>
          <a:xfrm>
            <a:off x="758130" y="4180840"/>
            <a:ext cx="15605820" cy="6421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pc="431" sz="2700">
                <a:latin typeface="Gotham"/>
                <a:ea typeface="Gotham"/>
                <a:cs typeface="Gotham"/>
                <a:sym typeface="Gotham"/>
              </a:defRPr>
            </a:pPr>
          </a:p>
          <a:p>
            <a:pPr algn="l">
              <a:defRPr b="1" spc="816" sz="5100">
                <a:latin typeface="Gotham"/>
                <a:ea typeface="Gotham"/>
                <a:cs typeface="Gotham"/>
                <a:sym typeface="Gotham"/>
              </a:defRPr>
            </a:pPr>
            <a:r>
              <a:t>Dinero programable</a:t>
            </a:r>
          </a:p>
          <a:p>
            <a:pPr algn="l">
              <a:defRPr spc="624" sz="3900">
                <a:latin typeface="Gotham"/>
                <a:ea typeface="Gotham"/>
                <a:cs typeface="Gotham"/>
                <a:sym typeface="Gotham"/>
              </a:defRPr>
            </a:pPr>
            <a:r>
              <a:t>podemos programar sus características de forma 100% determinista y transparente </a:t>
            </a:r>
          </a:p>
          <a:p>
            <a:pPr algn="l">
              <a:defRPr spc="624" sz="3900">
                <a:latin typeface="Gotham"/>
                <a:ea typeface="Gotham"/>
                <a:cs typeface="Gotham"/>
                <a:sym typeface="Gotham"/>
              </a:defRPr>
            </a:pPr>
          </a:p>
          <a:p>
            <a:pPr algn="l">
              <a:defRPr spc="624" sz="3900">
                <a:latin typeface="Gotham"/>
                <a:ea typeface="Gotham"/>
                <a:cs typeface="Gotham"/>
                <a:sym typeface="Gotham"/>
              </a:defRPr>
            </a:pPr>
          </a:p>
          <a:p>
            <a:pPr algn="l">
              <a:defRPr b="1" spc="639" sz="4000">
                <a:latin typeface="Gotham"/>
                <a:ea typeface="Gotham"/>
                <a:cs typeface="Gotham"/>
                <a:sym typeface="Gotham"/>
              </a:defRPr>
            </a:pPr>
          </a:p>
          <a:p>
            <a:pPr marL="406400" indent="-406400" algn="l">
              <a:buSzPct val="90000"/>
              <a:buChar char="-"/>
              <a:defRPr b="1" spc="592" sz="3700">
                <a:latin typeface="Gotham"/>
                <a:ea typeface="Gotham"/>
                <a:cs typeface="Gotham"/>
                <a:sym typeface="Gotham"/>
              </a:defRPr>
            </a:pPr>
            <a:r>
              <a:t>Oferta monetaria predecible</a:t>
            </a:r>
          </a:p>
          <a:p>
            <a:pPr marL="406400" indent="-406400" algn="l">
              <a:buSzPct val="90000"/>
              <a:buChar char="-"/>
              <a:defRPr b="1" spc="592" sz="3700">
                <a:latin typeface="Gotham"/>
                <a:ea typeface="Gotham"/>
                <a:cs typeface="Gotham"/>
                <a:sym typeface="Gotham"/>
              </a:defRPr>
            </a:pPr>
            <a:r>
              <a:t>Contratos Inteligentes</a:t>
            </a:r>
          </a:p>
          <a:p>
            <a:pPr marL="406400" indent="-406400" algn="l">
              <a:buSzPct val="90000"/>
              <a:buChar char="-"/>
              <a:defRPr b="1" spc="592" sz="3700">
                <a:latin typeface="Gotham"/>
                <a:ea typeface="Gotham"/>
                <a:cs typeface="Gotham"/>
                <a:sym typeface="Gotham"/>
              </a:defRPr>
            </a:pPr>
            <a:r>
              <a:t>Decentralized Applications (DAPP)</a:t>
            </a:r>
          </a:p>
          <a:p>
            <a:pPr marL="406400" indent="-406400" algn="l">
              <a:buClr>
                <a:srgbClr val="FFFFFF"/>
              </a:buClr>
              <a:buSzPct val="90000"/>
              <a:buChar char="-"/>
              <a:defRPr b="1" spc="592" sz="3700">
                <a:latin typeface="Gotham"/>
                <a:ea typeface="Gotham"/>
                <a:cs typeface="Gotham"/>
                <a:sym typeface="Gotham"/>
              </a:defRPr>
            </a:pPr>
            <a:r>
              <a:t>Decentralized Autonomous Organizations (DAO)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75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 descr="Image"/>
          <p:cNvPicPr>
            <a:picLocks noChangeAspect="1"/>
          </p:cNvPicPr>
          <p:nvPr/>
        </p:nvPicPr>
        <p:blipFill>
          <a:blip r:embed="rId2">
            <a:alphaModFix amt="26640"/>
            <a:extLst/>
          </a:blip>
          <a:stretch>
            <a:fillRect/>
          </a:stretch>
        </p:blipFill>
        <p:spPr>
          <a:xfrm>
            <a:off x="-337371" y="-95801"/>
            <a:ext cx="25201100" cy="1398661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7 tipos de cripto-activos"/>
          <p:cNvSpPr txBox="1"/>
          <p:nvPr/>
        </p:nvSpPr>
        <p:spPr>
          <a:xfrm>
            <a:off x="3773369" y="1055370"/>
            <a:ext cx="16837262" cy="937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Gotham Extra Light"/>
                <a:ea typeface="Gotham Extra Light"/>
                <a:cs typeface="Gotham Extra Light"/>
                <a:sym typeface="Gotham Extra Light"/>
              </a:defRPr>
            </a:pPr>
            <a:r>
              <a:rPr b="1" sz="6600">
                <a:latin typeface="Gotham"/>
                <a:ea typeface="Gotham"/>
                <a:cs typeface="Gotham"/>
                <a:sym typeface="Gotham"/>
              </a:rPr>
              <a:t>7 tipos de cript</a:t>
            </a:r>
            <a:r>
              <a:rPr b="1" sz="66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rPr>
              <a:t>o</a:t>
            </a:r>
            <a:r>
              <a:rPr b="1" sz="6600">
                <a:latin typeface="Gotham"/>
                <a:ea typeface="Gotham"/>
                <a:cs typeface="Gotham"/>
                <a:sym typeface="Gotham"/>
              </a:rPr>
              <a:t>-activ</a:t>
            </a:r>
            <a:r>
              <a:rPr b="1" sz="66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rPr>
              <a:t>o</a:t>
            </a:r>
            <a:r>
              <a:rPr b="1" sz="6600">
                <a:latin typeface="Gotham"/>
                <a:ea typeface="Gotham"/>
                <a:cs typeface="Gotham"/>
                <a:sym typeface="Gotham"/>
              </a:rPr>
              <a:t>s</a:t>
            </a:r>
          </a:p>
        </p:txBody>
      </p:sp>
      <p:sp>
        <p:nvSpPr>
          <p:cNvPr id="255" name="Line"/>
          <p:cNvSpPr/>
          <p:nvPr/>
        </p:nvSpPr>
        <p:spPr>
          <a:xfrm flipH="1" flipV="1">
            <a:off x="13865245" y="1614098"/>
            <a:ext cx="1320699" cy="915962"/>
          </a:xfrm>
          <a:prstGeom prst="line">
            <a:avLst/>
          </a:prstGeom>
          <a:ln w="25400">
            <a:solidFill>
              <a:schemeClr val="accent2">
                <a:satOff val="44164"/>
                <a:lumOff val="142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56" name="Line"/>
          <p:cNvSpPr/>
          <p:nvPr/>
        </p:nvSpPr>
        <p:spPr>
          <a:xfrm flipV="1">
            <a:off x="15193982" y="1692319"/>
            <a:ext cx="1401402" cy="983493"/>
          </a:xfrm>
          <a:prstGeom prst="line">
            <a:avLst/>
          </a:prstGeom>
          <a:ln w="25400">
            <a:solidFill>
              <a:schemeClr val="accent2">
                <a:satOff val="44164"/>
                <a:lumOff val="142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57" name="Circle"/>
          <p:cNvSpPr/>
          <p:nvPr/>
        </p:nvSpPr>
        <p:spPr>
          <a:xfrm>
            <a:off x="15110055" y="2438400"/>
            <a:ext cx="282593" cy="282592"/>
          </a:xfrm>
          <a:prstGeom prst="ellipse">
            <a:avLst/>
          </a:prstGeom>
          <a:solidFill>
            <a:schemeClr val="accent2">
              <a:satOff val="44164"/>
              <a:lumOff val="142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58" name="1. Cryptocurrencies : BTC…"/>
          <p:cNvSpPr txBox="1"/>
          <p:nvPr/>
        </p:nvSpPr>
        <p:spPr>
          <a:xfrm>
            <a:off x="3882330" y="4311311"/>
            <a:ext cx="17557801" cy="7260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indent="177800" algn="l">
              <a:lnSpc>
                <a:spcPct val="180000"/>
              </a:lnSpc>
              <a:defRPr b="1" spc="687" sz="4300">
                <a:latin typeface="Gotham"/>
                <a:ea typeface="Gotham"/>
                <a:cs typeface="Gotham"/>
                <a:sym typeface="Gotham"/>
              </a:defRPr>
            </a:pPr>
            <a:r>
              <a:rPr>
                <a:solidFill>
                  <a:schemeClr val="accent2">
                    <a:satOff val="44164"/>
                    <a:lumOff val="14231"/>
                  </a:schemeClr>
                </a:solidFill>
              </a:rPr>
              <a:t>1.</a:t>
            </a:r>
            <a:r>
              <a:t> Cryptocurrencies : BTC </a:t>
            </a:r>
          </a:p>
          <a:p>
            <a:pPr indent="177800" algn="l">
              <a:lnSpc>
                <a:spcPct val="180000"/>
              </a:lnSpc>
              <a:defRPr b="1" spc="687" sz="4300">
                <a:latin typeface="Gotham"/>
                <a:ea typeface="Gotham"/>
                <a:cs typeface="Gotham"/>
                <a:sym typeface="Gotham"/>
              </a:defRPr>
            </a:pPr>
            <a:r>
              <a:rPr>
                <a:solidFill>
                  <a:schemeClr val="accent2">
                    <a:satOff val="44164"/>
                    <a:lumOff val="14231"/>
                  </a:schemeClr>
                </a:solidFill>
              </a:rPr>
              <a:t>2.</a:t>
            </a:r>
            <a:r>
              <a:t> Plataforms: EOS </a:t>
            </a:r>
          </a:p>
          <a:p>
            <a:pPr indent="177800" algn="l">
              <a:lnSpc>
                <a:spcPct val="180000"/>
              </a:lnSpc>
              <a:defRPr b="1" spc="687" sz="4300">
                <a:latin typeface="Gotham"/>
                <a:ea typeface="Gotham"/>
                <a:cs typeface="Gotham"/>
                <a:sym typeface="Gotham"/>
              </a:defRPr>
            </a:pPr>
            <a:r>
              <a:rPr>
                <a:solidFill>
                  <a:schemeClr val="accent2">
                    <a:satOff val="44164"/>
                    <a:lumOff val="14231"/>
                  </a:schemeClr>
                </a:solidFill>
              </a:rPr>
              <a:t>3. </a:t>
            </a:r>
            <a:r>
              <a:t>Utility Tokens : File Coin </a:t>
            </a:r>
          </a:p>
          <a:p>
            <a:pPr indent="177800" algn="l">
              <a:lnSpc>
                <a:spcPct val="180000"/>
              </a:lnSpc>
              <a:defRPr b="1" spc="687" sz="4300">
                <a:latin typeface="Gotham"/>
                <a:ea typeface="Gotham"/>
                <a:cs typeface="Gotham"/>
                <a:sym typeface="Gotham"/>
              </a:defRPr>
            </a:pPr>
            <a:r>
              <a:rPr>
                <a:solidFill>
                  <a:schemeClr val="accent2">
                    <a:satOff val="44164"/>
                    <a:lumOff val="14231"/>
                  </a:schemeClr>
                </a:solidFill>
              </a:rPr>
              <a:t>4. </a:t>
            </a:r>
            <a:r>
              <a:t>Natural Asset Tokens : carbon credit </a:t>
            </a:r>
          </a:p>
          <a:p>
            <a:pPr indent="177800" algn="l">
              <a:lnSpc>
                <a:spcPct val="180000"/>
              </a:lnSpc>
              <a:defRPr b="1" spc="687" sz="4300">
                <a:latin typeface="Gotham"/>
                <a:ea typeface="Gotham"/>
                <a:cs typeface="Gotham"/>
                <a:sym typeface="Gotham"/>
              </a:defRPr>
            </a:pPr>
            <a:r>
              <a:rPr>
                <a:solidFill>
                  <a:schemeClr val="accent2">
                    <a:satOff val="44164"/>
                    <a:lumOff val="14231"/>
                  </a:schemeClr>
                </a:solidFill>
              </a:rPr>
              <a:t>5. </a:t>
            </a:r>
            <a:r>
              <a:t>Security Tokens </a:t>
            </a:r>
          </a:p>
          <a:p>
            <a:pPr indent="177800" algn="l">
              <a:lnSpc>
                <a:spcPct val="180000"/>
              </a:lnSpc>
              <a:defRPr b="1" spc="687" sz="4300">
                <a:latin typeface="Gotham"/>
                <a:ea typeface="Gotham"/>
                <a:cs typeface="Gotham"/>
                <a:sym typeface="Gotham"/>
              </a:defRPr>
            </a:pPr>
            <a:r>
              <a:rPr>
                <a:solidFill>
                  <a:schemeClr val="accent2">
                    <a:satOff val="44164"/>
                    <a:lumOff val="14231"/>
                  </a:schemeClr>
                </a:solidFill>
              </a:rPr>
              <a:t>6. </a:t>
            </a:r>
            <a:r>
              <a:t>Crypto Collectibles : kitties </a:t>
            </a:r>
          </a:p>
          <a:p>
            <a:pPr indent="177800" algn="l">
              <a:lnSpc>
                <a:spcPct val="180000"/>
              </a:lnSpc>
              <a:defRPr b="1" spc="687" sz="4300">
                <a:latin typeface="Gotham"/>
                <a:ea typeface="Gotham"/>
                <a:cs typeface="Gotham"/>
                <a:sym typeface="Gotham"/>
              </a:defRPr>
            </a:pPr>
            <a:r>
              <a:rPr>
                <a:solidFill>
                  <a:schemeClr val="accent2">
                    <a:satOff val="44164"/>
                    <a:lumOff val="14231"/>
                  </a:schemeClr>
                </a:solidFill>
              </a:rPr>
              <a:t>7. </a:t>
            </a:r>
            <a:r>
              <a:t>Crypto Fiat and Stable coins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warp dir="in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250"/>
                                        <p:tgtEl>
                                          <p:spTgt spid="2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325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3250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3250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3250"/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3250"/>
                                        <p:tgtEl>
                                          <p:spTgt spid="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3250"/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3250"/>
                                        <p:tgtEl>
                                          <p:spTgt spid="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" descr="Image"/>
          <p:cNvPicPr>
            <a:picLocks noChangeAspect="1"/>
          </p:cNvPicPr>
          <p:nvPr/>
        </p:nvPicPr>
        <p:blipFill>
          <a:blip r:embed="rId2">
            <a:alphaModFix amt="26640"/>
            <a:extLst/>
          </a:blip>
          <a:stretch>
            <a:fillRect/>
          </a:stretch>
        </p:blipFill>
        <p:spPr>
          <a:xfrm>
            <a:off x="-337371" y="-95801"/>
            <a:ext cx="25201100" cy="13986611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asos de uso"/>
          <p:cNvSpPr txBox="1"/>
          <p:nvPr/>
        </p:nvSpPr>
        <p:spPr>
          <a:xfrm>
            <a:off x="3773369" y="1055370"/>
            <a:ext cx="16837262" cy="937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Gotham Extra Light"/>
                <a:ea typeface="Gotham Extra Light"/>
                <a:cs typeface="Gotham Extra Light"/>
                <a:sym typeface="Gotham Extra Light"/>
              </a:defRPr>
            </a:pPr>
            <a:r>
              <a:rPr b="1" sz="6600">
                <a:latin typeface="Gotham"/>
                <a:ea typeface="Gotham"/>
                <a:cs typeface="Gotham"/>
                <a:sym typeface="Gotham"/>
              </a:rPr>
              <a:t>Cas</a:t>
            </a:r>
            <a:r>
              <a:rPr b="1" sz="66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rPr>
              <a:t>o</a:t>
            </a:r>
            <a:r>
              <a:rPr b="1" sz="6600">
                <a:latin typeface="Gotham"/>
                <a:ea typeface="Gotham"/>
                <a:cs typeface="Gotham"/>
                <a:sym typeface="Gotham"/>
              </a:rPr>
              <a:t>s de </a:t>
            </a:r>
            <a:r>
              <a:rPr b="1" sz="66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rPr>
              <a:t>u</a:t>
            </a:r>
            <a:r>
              <a:rPr b="1" sz="6600">
                <a:latin typeface="Gotham"/>
                <a:ea typeface="Gotham"/>
                <a:cs typeface="Gotham"/>
                <a:sym typeface="Gotham"/>
              </a:rPr>
              <a:t>so</a:t>
            </a:r>
          </a:p>
        </p:txBody>
      </p:sp>
      <p:sp>
        <p:nvSpPr>
          <p:cNvPr id="262" name="Line"/>
          <p:cNvSpPr/>
          <p:nvPr/>
        </p:nvSpPr>
        <p:spPr>
          <a:xfrm flipH="1" flipV="1">
            <a:off x="11319890" y="1837823"/>
            <a:ext cx="1122854" cy="743037"/>
          </a:xfrm>
          <a:prstGeom prst="line">
            <a:avLst/>
          </a:prstGeom>
          <a:ln w="25400">
            <a:solidFill>
              <a:schemeClr val="accent2">
                <a:satOff val="44164"/>
                <a:lumOff val="142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63" name="Line"/>
          <p:cNvSpPr/>
          <p:nvPr/>
        </p:nvSpPr>
        <p:spPr>
          <a:xfrm flipV="1">
            <a:off x="12450782" y="1743119"/>
            <a:ext cx="1401402" cy="983493"/>
          </a:xfrm>
          <a:prstGeom prst="line">
            <a:avLst/>
          </a:prstGeom>
          <a:ln w="25400">
            <a:solidFill>
              <a:schemeClr val="accent2">
                <a:satOff val="44164"/>
                <a:lumOff val="142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64" name="Circle"/>
          <p:cNvSpPr/>
          <p:nvPr/>
        </p:nvSpPr>
        <p:spPr>
          <a:xfrm>
            <a:off x="12366855" y="2489200"/>
            <a:ext cx="282593" cy="282592"/>
          </a:xfrm>
          <a:prstGeom prst="ellipse">
            <a:avLst/>
          </a:prstGeom>
          <a:solidFill>
            <a:schemeClr val="accent2">
              <a:satOff val="44164"/>
              <a:lumOff val="1423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65" name="Títulos de propiedad  (70% de las propiedades del mundo no tienen titulo de propiedad)…"/>
          <p:cNvSpPr txBox="1"/>
          <p:nvPr/>
        </p:nvSpPr>
        <p:spPr>
          <a:xfrm>
            <a:off x="3413100" y="3756448"/>
            <a:ext cx="17557800" cy="837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indent="177800">
              <a:lnSpc>
                <a:spcPct val="130000"/>
              </a:lnSpc>
              <a:defRPr b="1" spc="687" sz="4300">
                <a:latin typeface="Gotham"/>
                <a:ea typeface="Gotham"/>
                <a:cs typeface="Gotham"/>
                <a:sym typeface="Gotham"/>
              </a:defRPr>
            </a:pPr>
            <a:r>
              <a:rPr>
                <a:solidFill>
                  <a:schemeClr val="accent2">
                    <a:satOff val="44164"/>
                    <a:lumOff val="14231"/>
                  </a:schemeClr>
                </a:solidFill>
              </a:rPr>
              <a:t>Títulos de propiedad </a:t>
            </a:r>
            <a:br/>
            <a:r>
              <a:rPr b="0" spc="608" sz="3800"/>
              <a:t>(70% de las propiedades del mundo no tienen titulo de propiedad)</a:t>
            </a:r>
            <a:endParaRPr b="0" spc="608" sz="3800"/>
          </a:p>
          <a:p>
            <a:pPr indent="177800">
              <a:lnSpc>
                <a:spcPct val="130000"/>
              </a:lnSpc>
              <a:defRPr b="1" spc="687" sz="4300">
                <a:latin typeface="Gotham"/>
                <a:ea typeface="Gotham"/>
                <a:cs typeface="Gotham"/>
                <a:sym typeface="Gotham"/>
              </a:defRPr>
            </a:pPr>
            <a:r>
              <a:rPr b="0" spc="608" sz="3800"/>
              <a:t> </a:t>
            </a:r>
            <a:br>
              <a:rPr b="0"/>
            </a:br>
            <a:r>
              <a:rPr>
                <a:solidFill>
                  <a:schemeClr val="accent2">
                    <a:satOff val="44164"/>
                    <a:lumOff val="14231"/>
                  </a:schemeClr>
                </a:solidFill>
              </a:rPr>
              <a:t>Remesas </a:t>
            </a:r>
            <a:br/>
            <a:r>
              <a:rPr b="0" spc="608" sz="3800"/>
              <a:t>(600 billones de $ anuales)</a:t>
            </a:r>
            <a:endParaRPr b="0" spc="608" sz="3800"/>
          </a:p>
          <a:p>
            <a:pPr indent="177800">
              <a:lnSpc>
                <a:spcPct val="130000"/>
              </a:lnSpc>
              <a:defRPr b="1" spc="687" sz="4300">
                <a:latin typeface="Gotham"/>
                <a:ea typeface="Gotham"/>
                <a:cs typeface="Gotham"/>
                <a:sym typeface="Gotham"/>
              </a:defRPr>
            </a:pPr>
          </a:p>
          <a:p>
            <a:pPr indent="177800">
              <a:lnSpc>
                <a:spcPct val="130000"/>
              </a:lnSpc>
              <a:defRPr b="1" spc="687" sz="43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Identidad y Privacidad</a:t>
            </a:r>
          </a:p>
          <a:p>
            <a:pPr indent="177800">
              <a:lnSpc>
                <a:spcPct val="130000"/>
              </a:lnSpc>
              <a:defRPr spc="608" sz="3800">
                <a:latin typeface="Gotham"/>
                <a:ea typeface="Gotham"/>
                <a:cs typeface="Gotham"/>
                <a:sym typeface="Gotham"/>
              </a:defRPr>
            </a:pPr>
            <a:r>
              <a:t>Todos nosotros producimos un activo que se llama </a:t>
            </a:r>
            <a:br/>
            <a:r>
              <a:t>DATA , pero no somos los dueños.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2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" descr="Image"/>
          <p:cNvPicPr>
            <a:picLocks noChangeAspect="1"/>
          </p:cNvPicPr>
          <p:nvPr/>
        </p:nvPicPr>
        <p:blipFill>
          <a:blip r:embed="rId2">
            <a:alphaModFix amt="26640"/>
            <a:extLst/>
          </a:blip>
          <a:stretch>
            <a:fillRect/>
          </a:stretch>
        </p:blipFill>
        <p:spPr>
          <a:xfrm>
            <a:off x="-337371" y="-95801"/>
            <a:ext cx="25201100" cy="1398661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Proyectos Blockchain en Costa Rica"/>
          <p:cNvSpPr txBox="1"/>
          <p:nvPr/>
        </p:nvSpPr>
        <p:spPr>
          <a:xfrm>
            <a:off x="3949631" y="737870"/>
            <a:ext cx="16986654" cy="937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Gotham Extra Light"/>
                <a:ea typeface="Gotham Extra Light"/>
                <a:cs typeface="Gotham Extra Light"/>
                <a:sym typeface="Gotham Extra Light"/>
              </a:defRPr>
            </a:pPr>
            <a:r>
              <a:rPr b="1" sz="6600">
                <a:latin typeface="Gotham"/>
                <a:ea typeface="Gotham"/>
                <a:cs typeface="Gotham"/>
                <a:sym typeface="Gotham"/>
              </a:rPr>
              <a:t>Proyectos Blockchain en </a:t>
            </a:r>
            <a:r>
              <a:rPr b="1" sz="66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rPr>
              <a:t>Costa Rica</a:t>
            </a:r>
          </a:p>
        </p:txBody>
      </p:sp>
      <p:sp>
        <p:nvSpPr>
          <p:cNvPr id="269" name="AsoBlockchain…"/>
          <p:cNvSpPr txBox="1"/>
          <p:nvPr/>
        </p:nvSpPr>
        <p:spPr>
          <a:xfrm>
            <a:off x="3310330" y="4382770"/>
            <a:ext cx="16986654" cy="627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600">
                <a:latin typeface="Gotham"/>
                <a:ea typeface="Gotham"/>
                <a:cs typeface="Gotham"/>
                <a:sym typeface="Gotham"/>
              </a:defRPr>
            </a:pPr>
            <a:r>
              <a:rPr b="1"/>
              <a:t>AsoBlockchain</a:t>
            </a:r>
            <a:endParaRPr b="1"/>
          </a:p>
          <a:p>
            <a:pPr algn="l">
              <a:defRPr sz="4600">
                <a:latin typeface="Gotham"/>
                <a:ea typeface="Gotham"/>
                <a:cs typeface="Gotham"/>
                <a:sym typeface="Gotham"/>
              </a:defRPr>
            </a:pPr>
            <a:br/>
            <a:r>
              <a:rPr b="1"/>
              <a:t>Nimiq</a:t>
            </a:r>
            <a:r>
              <a:t>  - Criptomoneda </a:t>
            </a:r>
          </a:p>
          <a:p>
            <a:pPr algn="l">
              <a:defRPr sz="4600">
                <a:latin typeface="Gotham"/>
                <a:ea typeface="Gotham"/>
                <a:cs typeface="Gotham"/>
                <a:sym typeface="Gotham"/>
              </a:defRPr>
            </a:pPr>
            <a:r>
              <a:rPr b="1"/>
              <a:t>Knowledge</a:t>
            </a:r>
            <a:r>
              <a:t> - Criptomoneda </a:t>
            </a:r>
          </a:p>
          <a:p>
            <a:pPr algn="l">
              <a:defRPr sz="4600">
                <a:latin typeface="Gotham"/>
                <a:ea typeface="Gotham"/>
                <a:cs typeface="Gotham"/>
                <a:sym typeface="Gotham"/>
              </a:defRPr>
            </a:pPr>
            <a:r>
              <a:rPr b="1"/>
              <a:t>DrsBee</a:t>
            </a:r>
            <a:r>
              <a:t> - Blockchain en la industria de salud.</a:t>
            </a:r>
          </a:p>
          <a:p>
            <a:pPr algn="l">
              <a:defRPr sz="4600">
                <a:latin typeface="Gotham"/>
                <a:ea typeface="Gotham"/>
                <a:cs typeface="Gotham"/>
                <a:sym typeface="Gotham"/>
              </a:defRPr>
            </a:pPr>
            <a:r>
              <a:rPr b="1"/>
              <a:t>Sibú -</a:t>
            </a:r>
            <a:r>
              <a:t> Contratos inteligentes e inteligencia artificial</a:t>
            </a:r>
          </a:p>
          <a:p>
            <a:pPr algn="l">
              <a:defRPr sz="4600">
                <a:latin typeface="Gotham"/>
                <a:ea typeface="Gotham"/>
                <a:cs typeface="Gotham"/>
                <a:sym typeface="Gotham"/>
              </a:defRPr>
            </a:pPr>
            <a:r>
              <a:rPr b="1"/>
              <a:t>Edenia</a:t>
            </a:r>
            <a:r>
              <a:t> - Primer Bitcoin ATM / EOS Costa Rica BP</a:t>
            </a:r>
          </a:p>
          <a:p>
            <a:pPr algn="l">
              <a:defRPr sz="4600">
                <a:latin typeface="Gotham"/>
                <a:ea typeface="Gotham"/>
                <a:cs typeface="Gotham"/>
                <a:sym typeface="Gotham"/>
              </a:defRPr>
            </a:pPr>
            <a:r>
              <a:rPr b="1"/>
              <a:t>Bitmae</a:t>
            </a:r>
            <a:r>
              <a:t> - Ayuda a cambiar bitcoins de manera local.</a:t>
            </a:r>
          </a:p>
          <a:p>
            <a:pPr algn="l">
              <a:defRPr sz="4600">
                <a:latin typeface="Gotham"/>
                <a:ea typeface="Gotham"/>
                <a:cs typeface="Gotham"/>
                <a:sym typeface="Gotham"/>
              </a:defRPr>
            </a:pPr>
            <a:r>
              <a:rPr b="1"/>
              <a:t>Invermaster</a:t>
            </a:r>
            <a:r>
              <a:t> - fondo de inversion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" descr="Image"/>
          <p:cNvPicPr>
            <a:picLocks noChangeAspect="1"/>
          </p:cNvPicPr>
          <p:nvPr/>
        </p:nvPicPr>
        <p:blipFill>
          <a:blip r:embed="rId2">
            <a:alphaModFix amt="26640"/>
            <a:extLst/>
          </a:blip>
          <a:stretch>
            <a:fillRect/>
          </a:stretch>
        </p:blipFill>
        <p:spPr>
          <a:xfrm>
            <a:off x="-337371" y="-95801"/>
            <a:ext cx="25201100" cy="13986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8263" y="4484365"/>
            <a:ext cx="10967486" cy="3727252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Gracias…"/>
          <p:cNvSpPr txBox="1"/>
          <p:nvPr/>
        </p:nvSpPr>
        <p:spPr>
          <a:xfrm>
            <a:off x="3698673" y="9839198"/>
            <a:ext cx="16986654" cy="338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30000"/>
              </a:lnSpc>
              <a:defRPr sz="91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rPr b="1"/>
              <a:t>Gracias</a:t>
            </a:r>
            <a:endParaRPr b="1"/>
          </a:p>
          <a:p>
            <a:pPr>
              <a:defRPr sz="9100">
                <a:latin typeface="Gotham"/>
                <a:ea typeface="Gotham"/>
                <a:cs typeface="Gotham"/>
                <a:sym typeface="Gotham"/>
              </a:defRPr>
            </a:pPr>
            <a:endParaRPr b="1"/>
          </a:p>
          <a:p>
            <a:pPr>
              <a:lnSpc>
                <a:spcPct val="120000"/>
              </a:lnSpc>
              <a:defRPr sz="4300">
                <a:latin typeface="Gotham"/>
                <a:ea typeface="Gotham"/>
                <a:cs typeface="Gotham"/>
                <a:sym typeface="Gotham"/>
              </a:defRPr>
            </a:pPr>
            <a:r>
              <a:rPr b="1"/>
              <a:t>WEB </a:t>
            </a:r>
            <a:r>
              <a:rPr u="sng">
                <a:hlinkClick r:id="rId4" invalidUrl="" action="" tgtFrame="" tooltip="" history="1" highlightClick="0" endSnd="0"/>
              </a:rPr>
              <a:t>learn.eoscostarica.io</a:t>
            </a:r>
            <a:r>
              <a:rPr b="1"/>
              <a:t> </a:t>
            </a:r>
            <a:br>
              <a:rPr b="1"/>
            </a:br>
            <a:r>
              <a:rPr b="1"/>
              <a:t> TELEGRAM </a:t>
            </a:r>
            <a:r>
              <a:rPr u="sng">
                <a:hlinkClick r:id="rId5" invalidUrl="" action="" tgtFrame="" tooltip="" history="1" highlightClick="0" endSnd="0"/>
              </a:rPr>
              <a:t>t.me/eoscr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warp dir="in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"/>
          <p:cNvGrpSpPr/>
          <p:nvPr/>
        </p:nvGrpSpPr>
        <p:grpSpPr>
          <a:xfrm>
            <a:off x="9639300" y="4902199"/>
            <a:ext cx="5105401" cy="2641601"/>
            <a:chOff x="0" y="0"/>
            <a:chExt cx="5105400" cy="2641599"/>
          </a:xfrm>
        </p:grpSpPr>
        <p:sp>
          <p:nvSpPr>
            <p:cNvPr id="141" name="Historia"/>
            <p:cNvSpPr txBox="1"/>
            <p:nvPr/>
          </p:nvSpPr>
          <p:spPr>
            <a:xfrm>
              <a:off x="0" y="1270000"/>
              <a:ext cx="5105401" cy="1371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10000">
                  <a:latin typeface="Gotham"/>
                  <a:ea typeface="Gotham"/>
                  <a:cs typeface="Gotham"/>
                  <a:sym typeface="Gotham"/>
                </a:defRPr>
              </a:pPr>
              <a:r>
                <a:t>Hist</a:t>
              </a:r>
              <a:r>
                <a:rPr>
                  <a:solidFill>
                    <a:schemeClr val="accent2">
                      <a:satOff val="44164"/>
                      <a:lumOff val="14231"/>
                    </a:schemeClr>
                  </a:solidFill>
                </a:rPr>
                <a:t>o</a:t>
              </a:r>
              <a:r>
                <a:t>ri</a:t>
              </a:r>
              <a:r>
                <a:rPr>
                  <a:solidFill>
                    <a:schemeClr val="accent2">
                      <a:satOff val="44164"/>
                      <a:lumOff val="14231"/>
                    </a:schemeClr>
                  </a:solidFill>
                </a:rPr>
                <a:t>a</a:t>
              </a:r>
            </a:p>
          </p:txBody>
        </p:sp>
        <p:grpSp>
          <p:nvGrpSpPr>
            <p:cNvPr id="145" name="Group"/>
            <p:cNvGrpSpPr/>
            <p:nvPr/>
          </p:nvGrpSpPr>
          <p:grpSpPr>
            <a:xfrm>
              <a:off x="3028872" y="0"/>
              <a:ext cx="1819475" cy="1952306"/>
              <a:chOff x="0" y="0"/>
              <a:chExt cx="1819473" cy="1952305"/>
            </a:xfrm>
          </p:grpSpPr>
          <p:sp>
            <p:nvSpPr>
              <p:cNvPr id="142" name="Line"/>
              <p:cNvSpPr/>
              <p:nvPr/>
            </p:nvSpPr>
            <p:spPr>
              <a:xfrm flipH="1">
                <a:off x="0" y="91659"/>
                <a:ext cx="917572" cy="1641969"/>
              </a:xfrm>
              <a:prstGeom prst="line">
                <a:avLst/>
              </a:prstGeom>
              <a:noFill/>
              <a:ln w="25400" cap="flat">
                <a:solidFill>
                  <a:schemeClr val="accent2">
                    <a:satOff val="44164"/>
                    <a:lumOff val="14231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cap="all" spc="512" sz="3200">
                    <a:solidFill>
                      <a:schemeClr val="accent2">
                        <a:satOff val="44164"/>
                        <a:lumOff val="14231"/>
                      </a:schemeClr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</a:p>
            </p:txBody>
          </p:sp>
          <p:sp>
            <p:nvSpPr>
              <p:cNvPr id="143" name="Line"/>
              <p:cNvSpPr/>
              <p:nvPr/>
            </p:nvSpPr>
            <p:spPr>
              <a:xfrm>
                <a:off x="925609" y="237411"/>
                <a:ext cx="893865" cy="1714895"/>
              </a:xfrm>
              <a:prstGeom prst="line">
                <a:avLst/>
              </a:prstGeom>
              <a:noFill/>
              <a:ln w="25400" cap="flat">
                <a:solidFill>
                  <a:schemeClr val="accent2">
                    <a:satOff val="44164"/>
                    <a:lumOff val="14231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cap="all" spc="512" sz="3200">
                    <a:solidFill>
                      <a:schemeClr val="accent2">
                        <a:satOff val="44164"/>
                        <a:lumOff val="14231"/>
                      </a:schemeClr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</a:p>
            </p:txBody>
          </p:sp>
          <p:sp>
            <p:nvSpPr>
              <p:cNvPr id="144" name="Circle"/>
              <p:cNvSpPr/>
              <p:nvPr/>
            </p:nvSpPr>
            <p:spPr>
              <a:xfrm>
                <a:off x="666827" y="0"/>
                <a:ext cx="457449" cy="457449"/>
              </a:xfrm>
              <a:prstGeom prst="ellipse">
                <a:avLst/>
              </a:prstGeom>
              <a:solidFill>
                <a:schemeClr val="accent2">
                  <a:satOff val="44164"/>
                  <a:lumOff val="1423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cap="all" spc="512" sz="3200">
                    <a:solidFill>
                      <a:schemeClr val="accent2">
                        <a:satOff val="44164"/>
                        <a:lumOff val="14231"/>
                      </a:schemeClr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50" y="1737857"/>
            <a:ext cx="7941828" cy="102402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4" name="Group"/>
          <p:cNvGrpSpPr/>
          <p:nvPr/>
        </p:nvGrpSpPr>
        <p:grpSpPr>
          <a:xfrm>
            <a:off x="11531600" y="3632199"/>
            <a:ext cx="11593353" cy="5190491"/>
            <a:chOff x="0" y="0"/>
            <a:chExt cx="11593352" cy="5190489"/>
          </a:xfrm>
        </p:grpSpPr>
        <p:sp>
          <p:nvSpPr>
            <p:cNvPr id="149" name="Satoshi Nakamoto 2008 - 2012 (a.k.a. Crisis financiera) Visión : 2008  whitepaper, &quot;Bitcoin: A Peer-to-Peer Electronic Cash System&quot;."/>
            <p:cNvSpPr txBox="1"/>
            <p:nvPr/>
          </p:nvSpPr>
          <p:spPr>
            <a:xfrm>
              <a:off x="0" y="1261110"/>
              <a:ext cx="11593353" cy="39293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4800">
                  <a:latin typeface="Gotham Extra Light"/>
                  <a:ea typeface="Gotham Extra Light"/>
                  <a:cs typeface="Gotham Extra Light"/>
                  <a:sym typeface="Gotham Extra Light"/>
                </a:defRPr>
              </a:pPr>
              <a:r>
                <a:rPr b="1" sz="6600">
                  <a:latin typeface="Gotham"/>
                  <a:ea typeface="Gotham"/>
                  <a:cs typeface="Gotham"/>
                  <a:sym typeface="Gotham"/>
                </a:rPr>
                <a:t>Satoshi Nakam</a:t>
              </a:r>
              <a:r>
                <a:rPr b="1" sz="6600">
                  <a:solidFill>
                    <a:schemeClr val="accent2">
                      <a:satOff val="44164"/>
                      <a:lumOff val="14231"/>
                    </a:schemeClr>
                  </a:solidFill>
                  <a:latin typeface="Gotham"/>
                  <a:ea typeface="Gotham"/>
                  <a:cs typeface="Gotham"/>
                  <a:sym typeface="Gotham"/>
                </a:rPr>
                <a:t>o</a:t>
              </a:r>
              <a:r>
                <a:rPr b="1" sz="6600">
                  <a:latin typeface="Gotham"/>
                  <a:ea typeface="Gotham"/>
                  <a:cs typeface="Gotham"/>
                  <a:sym typeface="Gotham"/>
                </a:rPr>
                <a:t>t</a:t>
              </a:r>
              <a:r>
                <a:rPr b="1" sz="6600">
                  <a:solidFill>
                    <a:schemeClr val="accent2">
                      <a:satOff val="44164"/>
                      <a:lumOff val="14231"/>
                    </a:schemeClr>
                  </a:solidFill>
                  <a:latin typeface="Gotham"/>
                  <a:ea typeface="Gotham"/>
                  <a:cs typeface="Gotham"/>
                  <a:sym typeface="Gotham"/>
                </a:rPr>
                <a:t>o</a:t>
              </a:r>
              <a:br>
                <a:rPr b="1" sz="6600">
                  <a:latin typeface="Gotham"/>
                  <a:ea typeface="Gotham"/>
                  <a:cs typeface="Gotham"/>
                  <a:sym typeface="Gotham"/>
                </a:rPr>
              </a:br>
              <a:r>
                <a:t>2008 - 2012 (a.k.a. Crisis financiera) Visión : 2008 </a:t>
              </a:r>
              <a:br/>
              <a:r>
                <a:t>whitepaper, "Bitcoin: A Peer-to-Peer Electronic Cash System".</a:t>
              </a:r>
            </a:p>
          </p:txBody>
        </p:sp>
        <p:grpSp>
          <p:nvGrpSpPr>
            <p:cNvPr id="153" name="Group"/>
            <p:cNvGrpSpPr/>
            <p:nvPr/>
          </p:nvGrpSpPr>
          <p:grpSpPr>
            <a:xfrm>
              <a:off x="6470574" y="0"/>
              <a:ext cx="1192940" cy="1770090"/>
              <a:chOff x="0" y="0"/>
              <a:chExt cx="1192939" cy="1770089"/>
            </a:xfrm>
          </p:grpSpPr>
          <p:sp>
            <p:nvSpPr>
              <p:cNvPr id="150" name="Line"/>
              <p:cNvSpPr/>
              <p:nvPr/>
            </p:nvSpPr>
            <p:spPr>
              <a:xfrm flipH="1">
                <a:off x="0" y="91659"/>
                <a:ext cx="917572" cy="1641969"/>
              </a:xfrm>
              <a:prstGeom prst="line">
                <a:avLst/>
              </a:prstGeom>
              <a:noFill/>
              <a:ln w="25400" cap="flat">
                <a:solidFill>
                  <a:schemeClr val="accent2">
                    <a:satOff val="44164"/>
                    <a:lumOff val="14231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cap="all" spc="512" sz="3200">
                    <a:solidFill>
                      <a:schemeClr val="accent2">
                        <a:satOff val="44164"/>
                        <a:lumOff val="14231"/>
                      </a:schemeClr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</a:p>
            </p:txBody>
          </p:sp>
          <p:sp>
            <p:nvSpPr>
              <p:cNvPr id="151" name="Line"/>
              <p:cNvSpPr/>
              <p:nvPr/>
            </p:nvSpPr>
            <p:spPr>
              <a:xfrm>
                <a:off x="922795" y="384397"/>
                <a:ext cx="270145" cy="1385693"/>
              </a:xfrm>
              <a:prstGeom prst="line">
                <a:avLst/>
              </a:prstGeom>
              <a:noFill/>
              <a:ln w="25400" cap="flat">
                <a:solidFill>
                  <a:schemeClr val="accent2">
                    <a:satOff val="44164"/>
                    <a:lumOff val="14231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cap="all" spc="512" sz="3200">
                    <a:solidFill>
                      <a:schemeClr val="accent2">
                        <a:satOff val="44164"/>
                        <a:lumOff val="14231"/>
                      </a:schemeClr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</a:p>
            </p:txBody>
          </p:sp>
          <p:sp>
            <p:nvSpPr>
              <p:cNvPr id="152" name="Circle"/>
              <p:cNvSpPr/>
              <p:nvPr/>
            </p:nvSpPr>
            <p:spPr>
              <a:xfrm>
                <a:off x="666826" y="0"/>
                <a:ext cx="457449" cy="457449"/>
              </a:xfrm>
              <a:prstGeom prst="ellipse">
                <a:avLst/>
              </a:prstGeom>
              <a:solidFill>
                <a:schemeClr val="accent2">
                  <a:satOff val="44164"/>
                  <a:lumOff val="1423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cap="all" spc="512" sz="3200">
                    <a:solidFill>
                      <a:schemeClr val="accent2">
                        <a:satOff val="44164"/>
                        <a:lumOff val="14231"/>
                      </a:schemeClr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250">
        <p14:warp dir="i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alphaModFix amt="18984"/>
            <a:extLst/>
          </a:blip>
          <a:stretch>
            <a:fillRect/>
          </a:stretch>
        </p:blipFill>
        <p:spPr>
          <a:xfrm>
            <a:off x="-303877" y="-374632"/>
            <a:ext cx="26381259" cy="146383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2" name="Group"/>
          <p:cNvGrpSpPr/>
          <p:nvPr/>
        </p:nvGrpSpPr>
        <p:grpSpPr>
          <a:xfrm>
            <a:off x="7874000" y="2710523"/>
            <a:ext cx="11593353" cy="6523648"/>
            <a:chOff x="0" y="0"/>
            <a:chExt cx="11593352" cy="6523646"/>
          </a:xfrm>
        </p:grpSpPr>
        <p:sp>
          <p:nvSpPr>
            <p:cNvPr id="157" name="Codigo: 2009 BTC genesis block coinbase memo “The Times 03/Jan/2009 Chancellor on brink of second bailout for banks”…"/>
            <p:cNvSpPr txBox="1"/>
            <p:nvPr/>
          </p:nvSpPr>
          <p:spPr>
            <a:xfrm>
              <a:off x="0" y="1364906"/>
              <a:ext cx="11593353" cy="5158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4800">
                  <a:latin typeface="Gotham Extra Light"/>
                  <a:ea typeface="Gotham Extra Light"/>
                  <a:cs typeface="Gotham Extra Light"/>
                  <a:sym typeface="Gotham Extra Light"/>
                </a:defRPr>
              </a:pPr>
              <a:r>
                <a:rPr b="1" sz="6600">
                  <a:latin typeface="Gotham"/>
                  <a:ea typeface="Gotham"/>
                  <a:cs typeface="Gotham"/>
                  <a:sym typeface="Gotham"/>
                </a:rPr>
                <a:t>C</a:t>
              </a:r>
              <a:r>
                <a:rPr b="1" sz="6600">
                  <a:solidFill>
                    <a:schemeClr val="accent2">
                      <a:satOff val="44164"/>
                      <a:lumOff val="14231"/>
                    </a:schemeClr>
                  </a:solidFill>
                  <a:latin typeface="Gotham"/>
                  <a:ea typeface="Gotham"/>
                  <a:cs typeface="Gotham"/>
                  <a:sym typeface="Gotham"/>
                </a:rPr>
                <a:t>o</a:t>
              </a:r>
              <a:r>
                <a:rPr b="1" sz="6600">
                  <a:latin typeface="Gotham"/>
                  <a:ea typeface="Gotham"/>
                  <a:cs typeface="Gotham"/>
                  <a:sym typeface="Gotham"/>
                </a:rPr>
                <a:t>dig</a:t>
              </a:r>
              <a:r>
                <a:rPr b="1" sz="6600">
                  <a:solidFill>
                    <a:schemeClr val="accent2">
                      <a:satOff val="44164"/>
                      <a:lumOff val="14231"/>
                    </a:schemeClr>
                  </a:solidFill>
                  <a:latin typeface="Gotham"/>
                  <a:ea typeface="Gotham"/>
                  <a:cs typeface="Gotham"/>
                  <a:sym typeface="Gotham"/>
                </a:rPr>
                <a:t>o</a:t>
              </a:r>
              <a:r>
                <a:rPr b="1" sz="6600">
                  <a:latin typeface="Gotham"/>
                  <a:ea typeface="Gotham"/>
                  <a:cs typeface="Gotham"/>
                  <a:sym typeface="Gotham"/>
                </a:rPr>
                <a:t>:</a:t>
              </a:r>
              <a:br>
                <a:rPr b="1" sz="6600">
                  <a:latin typeface="Gotham"/>
                  <a:ea typeface="Gotham"/>
                  <a:cs typeface="Gotham"/>
                  <a:sym typeface="Gotham"/>
                </a:rPr>
              </a:br>
              <a:r>
                <a:t>2009 BTC genesis block coinbase memo “The Times 03/Jan/2009 Chancellor on brink of second bailout for banks” </a:t>
              </a:r>
            </a:p>
            <a:p>
              <a:pPr algn="l">
                <a:defRPr b="1" sz="4800">
                  <a:latin typeface="Gotham"/>
                  <a:ea typeface="Gotham"/>
                  <a:cs typeface="Gotham"/>
                  <a:sym typeface="Gotham"/>
                </a:defRPr>
              </a:pPr>
            </a:p>
            <a:p>
              <a:pPr algn="l">
                <a:defRPr b="1" sz="4800">
                  <a:solidFill>
                    <a:schemeClr val="accent2">
                      <a:satOff val="44164"/>
                      <a:lumOff val="14231"/>
                    </a:schemeClr>
                  </a:solidFill>
                  <a:latin typeface="Gotham"/>
                  <a:ea typeface="Gotham"/>
                  <a:cs typeface="Gotham"/>
                  <a:sym typeface="Gotham"/>
                </a:defRPr>
              </a:pPr>
              <a:r>
                <a:rPr sz="2900"/>
                <a:t>Crisis de confianza en nuestras instituciones</a:t>
              </a:r>
            </a:p>
          </p:txBody>
        </p:sp>
        <p:grpSp>
          <p:nvGrpSpPr>
            <p:cNvPr id="161" name="Group"/>
            <p:cNvGrpSpPr/>
            <p:nvPr/>
          </p:nvGrpSpPr>
          <p:grpSpPr>
            <a:xfrm>
              <a:off x="950305" y="0"/>
              <a:ext cx="1819475" cy="1891849"/>
              <a:chOff x="0" y="0"/>
              <a:chExt cx="1819473" cy="1891848"/>
            </a:xfrm>
          </p:grpSpPr>
          <p:sp>
            <p:nvSpPr>
              <p:cNvPr id="158" name="Line"/>
              <p:cNvSpPr/>
              <p:nvPr/>
            </p:nvSpPr>
            <p:spPr>
              <a:xfrm flipH="1">
                <a:off x="0" y="31201"/>
                <a:ext cx="917572" cy="1641969"/>
              </a:xfrm>
              <a:prstGeom prst="line">
                <a:avLst/>
              </a:prstGeom>
              <a:noFill/>
              <a:ln w="25400" cap="flat">
                <a:solidFill>
                  <a:schemeClr val="accent2">
                    <a:satOff val="44164"/>
                    <a:lumOff val="14231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cap="all" spc="512" sz="3200">
                    <a:solidFill>
                      <a:schemeClr val="accent2">
                        <a:satOff val="44164"/>
                        <a:lumOff val="14231"/>
                      </a:schemeClr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</a:p>
            </p:txBody>
          </p:sp>
          <p:sp>
            <p:nvSpPr>
              <p:cNvPr id="159" name="Line"/>
              <p:cNvSpPr/>
              <p:nvPr/>
            </p:nvSpPr>
            <p:spPr>
              <a:xfrm>
                <a:off x="925609" y="176954"/>
                <a:ext cx="893865" cy="1714895"/>
              </a:xfrm>
              <a:prstGeom prst="line">
                <a:avLst/>
              </a:prstGeom>
              <a:noFill/>
              <a:ln w="25400" cap="flat">
                <a:solidFill>
                  <a:schemeClr val="accent2">
                    <a:satOff val="44164"/>
                    <a:lumOff val="14231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cap="all" spc="512" sz="3200">
                    <a:solidFill>
                      <a:schemeClr val="accent2">
                        <a:satOff val="44164"/>
                        <a:lumOff val="14231"/>
                      </a:schemeClr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</a:p>
            </p:txBody>
          </p:sp>
          <p:sp>
            <p:nvSpPr>
              <p:cNvPr id="160" name="Circle"/>
              <p:cNvSpPr/>
              <p:nvPr/>
            </p:nvSpPr>
            <p:spPr>
              <a:xfrm>
                <a:off x="765385" y="0"/>
                <a:ext cx="282691" cy="282691"/>
              </a:xfrm>
              <a:prstGeom prst="ellipse">
                <a:avLst/>
              </a:prstGeom>
              <a:solidFill>
                <a:schemeClr val="accent2">
                  <a:satOff val="44164"/>
                  <a:lumOff val="1423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cap="all" spc="512" sz="3200">
                    <a:solidFill>
                      <a:schemeClr val="accent2">
                        <a:satOff val="44164"/>
                        <a:lumOff val="14231"/>
                      </a:schemeClr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5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alphaModFix amt="46875"/>
            <a:extLst/>
          </a:blip>
          <a:stretch>
            <a:fillRect/>
          </a:stretch>
        </p:blipFill>
        <p:spPr>
          <a:xfrm>
            <a:off x="-337371" y="-95801"/>
            <a:ext cx="25201100" cy="1398661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¿Y que?  !Ya teníamos dinero digital!"/>
          <p:cNvSpPr txBox="1"/>
          <p:nvPr/>
        </p:nvSpPr>
        <p:spPr>
          <a:xfrm>
            <a:off x="8148221" y="4306570"/>
            <a:ext cx="8087557" cy="4696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Gotham Extra Light"/>
                <a:ea typeface="Gotham Extra Light"/>
                <a:cs typeface="Gotham Extra Light"/>
                <a:sym typeface="Gotham Extra Light"/>
              </a:defRPr>
            </a:pPr>
            <a:r>
              <a:rPr b="1" sz="123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rPr>
              <a:t>¿</a:t>
            </a:r>
            <a:r>
              <a:rPr b="1" sz="12300">
                <a:latin typeface="Gotham"/>
                <a:ea typeface="Gotham"/>
                <a:cs typeface="Gotham"/>
                <a:sym typeface="Gotham"/>
              </a:rPr>
              <a:t>Y que</a:t>
            </a:r>
            <a:r>
              <a:rPr b="1" sz="123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rPr>
              <a:t>?</a:t>
            </a:r>
            <a:br>
              <a:rPr b="1" sz="123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rPr>
            </a:br>
            <a:r>
              <a:rPr b="1" sz="12300"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b="1" sz="6600">
                <a:latin typeface="Gotham"/>
                <a:ea typeface="Gotham"/>
                <a:cs typeface="Gotham"/>
                <a:sym typeface="Gotham"/>
              </a:rPr>
              <a:t>!Ya teníamos dinero digital!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5000">
        <p14:warp dir="i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alphaModFix amt="53459"/>
            <a:extLst/>
          </a:blip>
          <a:stretch>
            <a:fillRect/>
          </a:stretch>
        </p:blipFill>
        <p:spPr>
          <a:xfrm>
            <a:off x="-3431076" y="-100993"/>
            <a:ext cx="33478633" cy="1858064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Double spend problem un usuario de internet puede enviar una pieza única de valor a otro usuario de internet de forma que esta sea segura verificable."/>
          <p:cNvSpPr txBox="1"/>
          <p:nvPr/>
        </p:nvSpPr>
        <p:spPr>
          <a:xfrm>
            <a:off x="2195196" y="7534910"/>
            <a:ext cx="19993608" cy="3929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Gotham Extra Light"/>
                <a:ea typeface="Gotham Extra Light"/>
                <a:cs typeface="Gotham Extra Light"/>
                <a:sym typeface="Gotham Extra Light"/>
              </a:defRPr>
            </a:pPr>
            <a:r>
              <a:rPr b="1" sz="6600">
                <a:latin typeface="Gotham"/>
                <a:ea typeface="Gotham"/>
                <a:cs typeface="Gotham"/>
                <a:sym typeface="Gotham"/>
              </a:rPr>
              <a:t>Double spend problem</a:t>
            </a:r>
            <a:br>
              <a:rPr b="1" sz="6600">
                <a:latin typeface="Gotham"/>
                <a:ea typeface="Gotham"/>
                <a:cs typeface="Gotham"/>
                <a:sym typeface="Gotham"/>
              </a:rPr>
            </a:br>
            <a:r>
              <a:t>un usuario de internet puede enviar una pieza única de valor a otro usuario de internet de forma que esta sea segura verificable. </a:t>
            </a:r>
          </a:p>
          <a:p>
            <a:pPr algn="l">
              <a:defRPr b="1" sz="4800">
                <a:latin typeface="Gotham"/>
                <a:ea typeface="Gotham"/>
                <a:cs typeface="Gotham"/>
                <a:sym typeface="Gotham"/>
              </a:defRPr>
            </a:pPr>
          </a:p>
        </p:txBody>
      </p:sp>
      <p:sp>
        <p:nvSpPr>
          <p:cNvPr id="169" name="sin la necesidad de confiar en otras personas."/>
          <p:cNvSpPr txBox="1"/>
          <p:nvPr/>
        </p:nvSpPr>
        <p:spPr>
          <a:xfrm>
            <a:off x="2294140" y="3867150"/>
            <a:ext cx="20270826" cy="800101"/>
          </a:xfrm>
          <a:prstGeom prst="rect">
            <a:avLst/>
          </a:prstGeom>
          <a:solidFill>
            <a:schemeClr val="accent2">
              <a:satOff val="44164"/>
              <a:lumOff val="142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cap="all" spc="639" sz="4000">
                <a:solidFill>
                  <a:srgbClr val="000000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sin la necesidad de confiar en otras personas.</a:t>
            </a:r>
          </a:p>
        </p:txBody>
      </p:sp>
      <p:sp>
        <p:nvSpPr>
          <p:cNvPr id="170" name="0% confianza 100% verificación"/>
          <p:cNvSpPr txBox="1"/>
          <p:nvPr/>
        </p:nvSpPr>
        <p:spPr>
          <a:xfrm>
            <a:off x="8838907" y="5095875"/>
            <a:ext cx="7617867" cy="1940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latin typeface="Gotham Extra Light"/>
                <a:ea typeface="Gotham Extra Light"/>
                <a:cs typeface="Gotham Extra Light"/>
                <a:sym typeface="Gotham Extra Light"/>
              </a:defRPr>
            </a:pPr>
            <a:r>
              <a:rPr b="1" sz="6600">
                <a:latin typeface="Gotham"/>
                <a:ea typeface="Gotham"/>
                <a:cs typeface="Gotham"/>
                <a:sym typeface="Gotham"/>
              </a:rPr>
              <a:t>0% confianza</a:t>
            </a:r>
            <a:br>
              <a:rPr b="1" sz="6600">
                <a:latin typeface="Gotham"/>
                <a:ea typeface="Gotham"/>
                <a:cs typeface="Gotham"/>
                <a:sym typeface="Gotham"/>
              </a:rPr>
            </a:br>
            <a:r>
              <a:rPr b="1" sz="6600">
                <a:latin typeface="Gotham"/>
                <a:ea typeface="Gotham"/>
                <a:cs typeface="Gotham"/>
                <a:sym typeface="Gotham"/>
              </a:rPr>
              <a:t>100% verificación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14:warp dir="in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" grpId="3"/>
      <p:bldP build="whole" bldLvl="1" animBg="1" rev="0" advAuto="0" spid="169" grpId="1"/>
      <p:bldP build="whole" bldLvl="1" animBg="1" rev="0" advAuto="0" spid="170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alphaModFix amt="46875"/>
            <a:extLst/>
          </a:blip>
          <a:stretch>
            <a:fillRect/>
          </a:stretch>
        </p:blipFill>
        <p:spPr>
          <a:xfrm>
            <a:off x="-337371" y="-95801"/>
            <a:ext cx="25201100" cy="1398661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BLOCKCHAIN"/>
          <p:cNvSpPr txBox="1"/>
          <p:nvPr/>
        </p:nvSpPr>
        <p:spPr>
          <a:xfrm>
            <a:off x="6684682" y="2493010"/>
            <a:ext cx="11014635" cy="3548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latin typeface="Gotham Extra Light"/>
                <a:ea typeface="Gotham Extra Light"/>
                <a:cs typeface="Gotham Extra Light"/>
                <a:sym typeface="Gotham Extra Light"/>
              </a:defRPr>
            </a:pPr>
            <a:r>
              <a:rPr b="1" sz="123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rPr>
              <a:t>BLOCK</a:t>
            </a:r>
            <a:r>
              <a:rPr b="1" sz="12300">
                <a:latin typeface="Gotham"/>
                <a:ea typeface="Gotham"/>
                <a:cs typeface="Gotham"/>
                <a:sym typeface="Gotham"/>
              </a:rPr>
              <a:t>CHAIN</a:t>
            </a:r>
            <a:br>
              <a:rPr b="1" sz="123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rPr>
            </a:br>
          </a:p>
        </p:txBody>
      </p:sp>
      <p:sp>
        <p:nvSpPr>
          <p:cNvPr id="174" name="Redes Entre Pares…"/>
          <p:cNvSpPr txBox="1"/>
          <p:nvPr/>
        </p:nvSpPr>
        <p:spPr>
          <a:xfrm>
            <a:off x="7026859" y="4947920"/>
            <a:ext cx="10330282" cy="382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latin typeface="Gotham Extra Light"/>
                <a:ea typeface="Gotham Extra Light"/>
                <a:cs typeface="Gotham Extra Light"/>
                <a:sym typeface="Gotham Extra Light"/>
              </a:defRPr>
            </a:pPr>
            <a:r>
              <a:rPr b="1" sz="12300"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b="1" sz="6600">
                <a:latin typeface="Gotham"/>
                <a:ea typeface="Gotham"/>
                <a:cs typeface="Gotham"/>
                <a:sym typeface="Gotham"/>
              </a:rPr>
              <a:t>Redes Entre Pares</a:t>
            </a:r>
            <a:endParaRPr b="1" sz="6600">
              <a:latin typeface="Gotham"/>
              <a:ea typeface="Gotham"/>
              <a:cs typeface="Gotham"/>
              <a:sym typeface="Gotham"/>
            </a:endParaRPr>
          </a:p>
          <a:p>
            <a:pPr>
              <a:defRPr sz="4800">
                <a:latin typeface="Gotham Extra Light"/>
                <a:ea typeface="Gotham Extra Light"/>
                <a:cs typeface="Gotham Extra Light"/>
                <a:sym typeface="Gotham Extra Light"/>
              </a:defRPr>
            </a:pPr>
            <a:r>
              <a:rPr b="1" sz="6600">
                <a:latin typeface="Gotham"/>
                <a:ea typeface="Gotham"/>
                <a:cs typeface="Gotham"/>
                <a:sym typeface="Gotham"/>
              </a:rPr>
              <a:t>Criptografía Asimétrica</a:t>
            </a:r>
            <a:endParaRPr b="1" sz="6600">
              <a:latin typeface="Gotham"/>
              <a:ea typeface="Gotham"/>
              <a:cs typeface="Gotham"/>
              <a:sym typeface="Gotham"/>
            </a:endParaRPr>
          </a:p>
          <a:p>
            <a:pPr>
              <a:defRPr sz="4800">
                <a:latin typeface="Gotham Extra Light"/>
                <a:ea typeface="Gotham Extra Light"/>
                <a:cs typeface="Gotham Extra Light"/>
                <a:sym typeface="Gotham Extra Light"/>
              </a:defRPr>
            </a:pPr>
            <a:r>
              <a:rPr b="1" sz="6600">
                <a:latin typeface="Gotham"/>
                <a:ea typeface="Gotham"/>
                <a:cs typeface="Gotham"/>
                <a:sym typeface="Gotham"/>
              </a:rPr>
              <a:t>Teoria de Juegos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5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alphaModFix amt="26640"/>
            <a:extLst/>
          </a:blip>
          <a:stretch>
            <a:fillRect/>
          </a:stretch>
        </p:blipFill>
        <p:spPr>
          <a:xfrm>
            <a:off x="-337371" y="-95801"/>
            <a:ext cx="25201100" cy="1398661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eoría de Juegos"/>
          <p:cNvSpPr txBox="1"/>
          <p:nvPr/>
        </p:nvSpPr>
        <p:spPr>
          <a:xfrm>
            <a:off x="5513641" y="1093470"/>
            <a:ext cx="13356718" cy="937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Gotham Extra Light"/>
                <a:ea typeface="Gotham Extra Light"/>
                <a:cs typeface="Gotham Extra Light"/>
                <a:sym typeface="Gotham Extra Light"/>
              </a:defRPr>
            </a:pPr>
            <a:r>
              <a:rPr b="1" sz="6600">
                <a:latin typeface="Gotham"/>
                <a:ea typeface="Gotham"/>
                <a:cs typeface="Gotham"/>
                <a:sym typeface="Gotham"/>
              </a:rPr>
              <a:t>Teoría de </a:t>
            </a:r>
            <a:r>
              <a:rPr b="1" sz="66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rPr>
              <a:t>Juegos</a:t>
            </a:r>
          </a:p>
        </p:txBody>
      </p:sp>
      <p:sp>
        <p:nvSpPr>
          <p:cNvPr id="178" name="“Confianza Digital”…"/>
          <p:cNvSpPr txBox="1"/>
          <p:nvPr/>
        </p:nvSpPr>
        <p:spPr>
          <a:xfrm>
            <a:off x="3698673" y="4465320"/>
            <a:ext cx="16986654" cy="7223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600">
                <a:latin typeface="Gotham"/>
                <a:ea typeface="Gotham"/>
                <a:cs typeface="Gotham"/>
                <a:sym typeface="Gotham"/>
              </a:defRPr>
            </a:pPr>
            <a:r>
              <a:t>“</a:t>
            </a:r>
            <a:r>
              <a:rPr b="1"/>
              <a:t>Confianza Digital</a:t>
            </a:r>
            <a:r>
              <a:t>”</a:t>
            </a:r>
          </a:p>
          <a:p>
            <a:pPr marL="520700" indent="-520700" algn="l">
              <a:buSzPct val="90000"/>
              <a:buChar char="•"/>
              <a:defRPr sz="4600">
                <a:latin typeface="Gotham"/>
                <a:ea typeface="Gotham"/>
                <a:cs typeface="Gotham"/>
                <a:sym typeface="Gotham"/>
              </a:defRPr>
            </a:pPr>
            <a:r>
              <a:rPr sz="4100"/>
              <a:t>Poder computacional de BTC supera los 1,000 bancos mas grandes combinados.</a:t>
            </a:r>
            <a:br>
              <a:rPr sz="4100"/>
            </a:br>
            <a:br/>
            <a:r>
              <a:rPr b="1"/>
              <a:t>¿Como se logra esto? </a:t>
            </a:r>
          </a:p>
          <a:p>
            <a:pPr marL="584200" indent="-584200" algn="l">
              <a:buSzPct val="90000"/>
              <a:buChar char="•"/>
              <a:defRPr sz="4100">
                <a:latin typeface="Gotham"/>
                <a:ea typeface="Gotham"/>
                <a:cs typeface="Gotham"/>
                <a:sym typeface="Gotham"/>
              </a:defRPr>
            </a:pPr>
            <a:r>
              <a:t>Fuerzas de mercado / </a:t>
            </a:r>
            <a:r>
              <a:rPr b="1"/>
              <a:t>Incentivos económicos </a:t>
            </a:r>
            <a:endParaRPr b="1"/>
          </a:p>
          <a:p>
            <a:pPr marL="584200" indent="-584200" algn="l">
              <a:buSzPct val="90000"/>
              <a:buChar char="•"/>
              <a:defRPr sz="4100">
                <a:latin typeface="Gotham"/>
                <a:ea typeface="Gotham"/>
                <a:cs typeface="Gotham"/>
                <a:sym typeface="Gotham"/>
              </a:defRPr>
            </a:pPr>
            <a:r>
              <a:rPr b="1"/>
              <a:t>I</a:t>
            </a:r>
            <a:r>
              <a:t>nterés personal es utilizado para brindar un servicio publico.</a:t>
            </a:r>
          </a:p>
          <a:p>
            <a:pPr marL="584200" indent="-584200" algn="l">
              <a:buSzPct val="90000"/>
              <a:buChar char="•"/>
              <a:defRPr sz="4600">
                <a:latin typeface="Gotham"/>
                <a:ea typeface="Gotham"/>
                <a:cs typeface="Gotham"/>
                <a:sym typeface="Gotham"/>
              </a:defRPr>
            </a:pPr>
          </a:p>
          <a:p>
            <a:pPr algn="l">
              <a:defRPr b="1" sz="4600">
                <a:latin typeface="Gotham"/>
                <a:ea typeface="Gotham"/>
                <a:cs typeface="Gotham"/>
                <a:sym typeface="Gotham"/>
              </a:defRPr>
            </a:pPr>
            <a:r>
              <a:t>Algoritmos de Consenso</a:t>
            </a:r>
          </a:p>
          <a:p>
            <a:pPr lvl="1" marL="1219200" indent="-584200" algn="l">
              <a:buSzPct val="90000"/>
              <a:buChar char="•"/>
              <a:defRPr sz="4100">
                <a:latin typeface="Gotham"/>
                <a:ea typeface="Gotham"/>
                <a:cs typeface="Gotham"/>
                <a:sym typeface="Gotham"/>
              </a:defRPr>
            </a:pPr>
            <a:r>
              <a:t>Proof Of Work  - Dificultad de minería</a:t>
            </a:r>
          </a:p>
          <a:p>
            <a:pPr lvl="1" marL="1219200" indent="-584200" algn="l">
              <a:buSzPct val="90000"/>
              <a:buChar char="•"/>
              <a:defRPr sz="4100">
                <a:latin typeface="Gotham"/>
                <a:ea typeface="Gotham"/>
                <a:cs typeface="Gotham"/>
                <a:sym typeface="Gotham"/>
              </a:defRPr>
            </a:pPr>
            <a:r>
              <a:t>Proof of Steak - “Skin in the game”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57757" y="165767"/>
            <a:ext cx="28042615" cy="1422852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Redes Entre pares P2P"/>
          <p:cNvSpPr txBox="1"/>
          <p:nvPr/>
        </p:nvSpPr>
        <p:spPr>
          <a:xfrm>
            <a:off x="6896031" y="610870"/>
            <a:ext cx="13356718" cy="937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Gotham Extra Light"/>
                <a:ea typeface="Gotham Extra Light"/>
                <a:cs typeface="Gotham Extra Light"/>
                <a:sym typeface="Gotham Extra Light"/>
              </a:defRPr>
            </a:pPr>
            <a:r>
              <a:rPr b="1" sz="6600">
                <a:latin typeface="Gotham"/>
                <a:ea typeface="Gotham"/>
                <a:cs typeface="Gotham"/>
                <a:sym typeface="Gotham"/>
              </a:rPr>
              <a:t>Redes Entre pares </a:t>
            </a:r>
            <a:r>
              <a:rPr b="1" sz="66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rPr>
              <a:t>P2P</a:t>
            </a:r>
          </a:p>
        </p:txBody>
      </p:sp>
      <p:sp>
        <p:nvSpPr>
          <p:cNvPr id="182" name="Cada nodo posee el mismo nivel de autoridad  Cada nodo verifica transacciones independientemente…"/>
          <p:cNvSpPr txBox="1"/>
          <p:nvPr/>
        </p:nvSpPr>
        <p:spPr>
          <a:xfrm>
            <a:off x="6098286" y="1892300"/>
            <a:ext cx="14130529" cy="182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>
                <a:latin typeface="Gotham"/>
                <a:ea typeface="Gotham"/>
                <a:cs typeface="Gotham"/>
                <a:sym typeface="Gotham"/>
              </a:defRPr>
            </a:pPr>
            <a:r>
              <a:t>Cada nodo posee el mismo nivel de autoridad </a:t>
            </a:r>
            <a:br/>
            <a:r>
              <a:t>Cada nodo verifica transacciones independientemente </a:t>
            </a:r>
          </a:p>
          <a:p>
            <a:pPr>
              <a:defRPr sz="4000">
                <a:latin typeface="Gotham"/>
                <a:ea typeface="Gotham"/>
                <a:cs typeface="Gotham"/>
                <a:sym typeface="Gotham"/>
              </a:defRPr>
            </a:pPr>
            <a:r>
              <a:t>Cada nodo posee la totalidad de las transacciones</a:t>
            </a:r>
          </a:p>
        </p:txBody>
      </p:sp>
      <p:sp>
        <p:nvSpPr>
          <p:cNvPr id="183" name="Continuidad garantizada…"/>
          <p:cNvSpPr txBox="1"/>
          <p:nvPr/>
        </p:nvSpPr>
        <p:spPr>
          <a:xfrm>
            <a:off x="8373059" y="10052807"/>
            <a:ext cx="8686344" cy="297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9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Continuidad garantizada</a:t>
            </a:r>
          </a:p>
          <a:p>
            <a:pPr>
              <a:defRPr b="1" sz="49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Resistente a la censura</a:t>
            </a:r>
          </a:p>
          <a:p>
            <a:pPr>
              <a:defRPr b="1" sz="4900">
                <a:solidFill>
                  <a:schemeClr val="accent2">
                    <a:satOff val="44164"/>
                    <a:lumOff val="14231"/>
                  </a:schemeClr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Transparencia pública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512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512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